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58" r:id="rId4"/>
    <p:sldId id="259" r:id="rId5"/>
    <p:sldId id="261" r:id="rId6"/>
    <p:sldId id="260" r:id="rId7"/>
    <p:sldId id="262" r:id="rId8"/>
    <p:sldId id="272" r:id="rId9"/>
    <p:sldId id="269" r:id="rId10"/>
    <p:sldId id="263" r:id="rId11"/>
    <p:sldId id="277" r:id="rId12"/>
    <p:sldId id="264" r:id="rId13"/>
    <p:sldId id="265" r:id="rId14"/>
    <p:sldId id="273" r:id="rId15"/>
    <p:sldId id="274" r:id="rId16"/>
    <p:sldId id="275" r:id="rId17"/>
    <p:sldId id="276" r:id="rId18"/>
    <p:sldId id="266" r:id="rId19"/>
  </p:sldIdLst>
  <p:sldSz cx="9144000" cy="6858000" type="screen4x3"/>
  <p:notesSz cx="6864350" cy="9996488"/>
  <p:defaultTextStyle>
    <a:defPPr>
      <a:defRPr lang="ko-KR"/>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2" d="100"/>
          <a:sy n="82" d="100"/>
        </p:scale>
        <p:origin x="-6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4552" cy="499824"/>
          </a:xfrm>
          <a:prstGeom prst="rect">
            <a:avLst/>
          </a:prstGeom>
        </p:spPr>
        <p:txBody>
          <a:bodyPr vert="horz" lIns="93177" tIns="46589" rIns="93177" bIns="46589" rtlCol="0"/>
          <a:lstStyle>
            <a:lvl1pPr algn="l" fontAlgn="auto" latinLnBrk="1">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88210" y="0"/>
            <a:ext cx="2974552" cy="499824"/>
          </a:xfrm>
          <a:prstGeom prst="rect">
            <a:avLst/>
          </a:prstGeom>
        </p:spPr>
        <p:txBody>
          <a:bodyPr vert="horz" lIns="93177" tIns="46589" rIns="93177" bIns="46589" rtlCol="0"/>
          <a:lstStyle>
            <a:lvl1pPr algn="r" fontAlgn="auto" latinLnBrk="1">
              <a:spcBef>
                <a:spcPts val="0"/>
              </a:spcBef>
              <a:spcAft>
                <a:spcPts val="0"/>
              </a:spcAft>
              <a:defRPr kumimoji="0" sz="1200">
                <a:latin typeface="+mn-lt"/>
                <a:ea typeface="+mn-ea"/>
              </a:defRPr>
            </a:lvl1pPr>
          </a:lstStyle>
          <a:p>
            <a:pPr>
              <a:defRPr/>
            </a:pPr>
            <a:fld id="{6AA043F1-06C9-4BF5-83B9-21BB3B6877B4}" type="datetimeFigureOut">
              <a:rPr lang="ko-KR" altLang="en-US"/>
              <a:pPr>
                <a:defRPr/>
              </a:pPr>
              <a:t>2017-07-13</a:t>
            </a:fld>
            <a:endParaRPr lang="ko-KR" altLang="en-US"/>
          </a:p>
        </p:txBody>
      </p:sp>
      <p:sp>
        <p:nvSpPr>
          <p:cNvPr id="4" name="슬라이드 이미지 개체 틀 3"/>
          <p:cNvSpPr>
            <a:spLocks noGrp="1" noRot="1" noChangeAspect="1"/>
          </p:cNvSpPr>
          <p:nvPr>
            <p:ph type="sldImg" idx="2"/>
          </p:nvPr>
        </p:nvSpPr>
        <p:spPr>
          <a:xfrm>
            <a:off x="933450" y="750888"/>
            <a:ext cx="4997450" cy="3748087"/>
          </a:xfrm>
          <a:prstGeom prst="rect">
            <a:avLst/>
          </a:prstGeom>
          <a:noFill/>
          <a:ln w="12700">
            <a:solidFill>
              <a:prstClr val="black"/>
            </a:solidFill>
          </a:ln>
        </p:spPr>
        <p:txBody>
          <a:bodyPr vert="horz" lIns="93177" tIns="46589" rIns="93177" bIns="46589" rtlCol="0" anchor="ctr"/>
          <a:lstStyle/>
          <a:p>
            <a:pPr lvl="0"/>
            <a:endParaRPr lang="ko-KR" altLang="en-US" noProof="0"/>
          </a:p>
        </p:txBody>
      </p:sp>
      <p:sp>
        <p:nvSpPr>
          <p:cNvPr id="5" name="슬라이드 노트 개체 틀 4"/>
          <p:cNvSpPr>
            <a:spLocks noGrp="1"/>
          </p:cNvSpPr>
          <p:nvPr>
            <p:ph type="body" sz="quarter" idx="3"/>
          </p:nvPr>
        </p:nvSpPr>
        <p:spPr>
          <a:xfrm>
            <a:off x="686435" y="4748333"/>
            <a:ext cx="5491480" cy="4498419"/>
          </a:xfrm>
          <a:prstGeom prst="rect">
            <a:avLst/>
          </a:prstGeom>
        </p:spPr>
        <p:txBody>
          <a:bodyPr vert="horz" lIns="93177" tIns="46589" rIns="93177" bIns="46589"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494929"/>
            <a:ext cx="2974552" cy="499824"/>
          </a:xfrm>
          <a:prstGeom prst="rect">
            <a:avLst/>
          </a:prstGeom>
        </p:spPr>
        <p:txBody>
          <a:bodyPr vert="horz" lIns="93177" tIns="46589" rIns="93177" bIns="46589" rtlCol="0" anchor="b"/>
          <a:lstStyle>
            <a:lvl1pPr algn="l" fontAlgn="auto" latinLnBrk="1">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88210" y="9494929"/>
            <a:ext cx="2974552" cy="499824"/>
          </a:xfrm>
          <a:prstGeom prst="rect">
            <a:avLst/>
          </a:prstGeom>
        </p:spPr>
        <p:txBody>
          <a:bodyPr vert="horz" lIns="93177" tIns="46589" rIns="93177" bIns="46589" rtlCol="0" anchor="b"/>
          <a:lstStyle>
            <a:lvl1pPr algn="r" fontAlgn="auto" latinLnBrk="1">
              <a:spcBef>
                <a:spcPts val="0"/>
              </a:spcBef>
              <a:spcAft>
                <a:spcPts val="0"/>
              </a:spcAft>
              <a:defRPr kumimoji="0" sz="1200">
                <a:latin typeface="+mn-lt"/>
                <a:ea typeface="+mn-ea"/>
              </a:defRPr>
            </a:lvl1pPr>
          </a:lstStyle>
          <a:p>
            <a:pPr>
              <a:defRPr/>
            </a:pPr>
            <a:fld id="{080BAAF3-CC2D-4631-8617-7F122D4CDA0A}" type="slidenum">
              <a:rPr lang="ko-KR" altLang="en-US"/>
              <a:pPr>
                <a:defRPr/>
              </a:pPr>
              <a:t>‹#›</a:t>
            </a:fld>
            <a:endParaRPr lang="ko-KR" altLang="en-US"/>
          </a:p>
        </p:txBody>
      </p:sp>
    </p:spTree>
    <p:extLst>
      <p:ext uri="{BB962C8B-B14F-4D97-AF65-F5344CB8AC3E}">
        <p14:creationId xmlns:p14="http://schemas.microsoft.com/office/powerpoint/2010/main" val="2511637817"/>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맑은 고딕"/>
      </a:defRPr>
    </a:lvl1pPr>
    <a:lvl2pPr marL="457200" algn="l" rtl="0" eaLnBrk="0" fontAlgn="base" latinLnBrk="1" hangingPunct="0">
      <a:spcBef>
        <a:spcPct val="30000"/>
      </a:spcBef>
      <a:spcAft>
        <a:spcPct val="0"/>
      </a:spcAft>
      <a:defRPr sz="1200" kern="1200">
        <a:solidFill>
          <a:schemeClr val="tx1"/>
        </a:solidFill>
        <a:latin typeface="+mn-lt"/>
        <a:ea typeface="+mn-ea"/>
        <a:cs typeface="맑은 고딕"/>
      </a:defRPr>
    </a:lvl2pPr>
    <a:lvl3pPr marL="914400" algn="l" rtl="0" eaLnBrk="0" fontAlgn="base" latinLnBrk="1" hangingPunct="0">
      <a:spcBef>
        <a:spcPct val="30000"/>
      </a:spcBef>
      <a:spcAft>
        <a:spcPct val="0"/>
      </a:spcAft>
      <a:defRPr sz="1200" kern="1200">
        <a:solidFill>
          <a:schemeClr val="tx1"/>
        </a:solidFill>
        <a:latin typeface="+mn-lt"/>
        <a:ea typeface="+mn-ea"/>
        <a:cs typeface="맑은 고딕"/>
      </a:defRPr>
    </a:lvl3pPr>
    <a:lvl4pPr marL="1371600" algn="l" rtl="0" eaLnBrk="0" fontAlgn="base" latinLnBrk="1" hangingPunct="0">
      <a:spcBef>
        <a:spcPct val="30000"/>
      </a:spcBef>
      <a:spcAft>
        <a:spcPct val="0"/>
      </a:spcAft>
      <a:defRPr sz="1200" kern="1200">
        <a:solidFill>
          <a:schemeClr val="tx1"/>
        </a:solidFill>
        <a:latin typeface="+mn-lt"/>
        <a:ea typeface="+mn-ea"/>
        <a:cs typeface="맑은 고딕"/>
      </a:defRPr>
    </a:lvl4pPr>
    <a:lvl5pPr marL="1828800" algn="l" rtl="0" eaLnBrk="0" fontAlgn="base" latinLnBrk="1" hangingPunct="0">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80BAAF3-CC2D-4631-8617-7F122D4CDA0A}" type="slidenum">
              <a:rPr lang="ko-KR" altLang="en-US" smtClean="0"/>
              <a:pPr>
                <a:defRPr/>
              </a:pPr>
              <a:t>8</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E6DBBAD-9768-460F-A8A8-662BEC648AA4}" type="slidenum">
              <a:rPr lang="ko-KR" altLang="en-US" smtClean="0"/>
              <a:pPr>
                <a:defRPr/>
              </a:pPr>
              <a:t>14</a:t>
            </a:fld>
            <a:endParaRPr lang="ko-KR" altLang="en-US"/>
          </a:p>
        </p:txBody>
      </p:sp>
    </p:spTree>
    <p:extLst>
      <p:ext uri="{BB962C8B-B14F-4D97-AF65-F5344CB8AC3E}">
        <p14:creationId xmlns:p14="http://schemas.microsoft.com/office/powerpoint/2010/main" val="24003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자유형 6"/>
          <p:cNvSpPr>
            <a:spLocks noEditPoints="1"/>
          </p:cNvSpPr>
          <p:nvPr/>
        </p:nvSpPr>
        <p:spPr bwMode="blackGray">
          <a:xfrm>
            <a:off x="6820592" y="428628"/>
            <a:ext cx="2323440" cy="6000768"/>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35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a:lstStyle/>
          <a:p>
            <a:pPr fontAlgn="auto" latinLnBrk="1">
              <a:spcBef>
                <a:spcPts val="0"/>
              </a:spcBef>
              <a:spcAft>
                <a:spcPts val="0"/>
              </a:spcAft>
              <a:defRPr/>
            </a:pPr>
            <a:endParaRPr kumimoji="0" lang="ko-KR" altLang="en-US"/>
          </a:p>
        </p:txBody>
      </p:sp>
      <p:sp>
        <p:nvSpPr>
          <p:cNvPr id="2" name="제목 1"/>
          <p:cNvSpPr>
            <a:spLocks noGrp="1"/>
          </p:cNvSpPr>
          <p:nvPr>
            <p:ph type="ctrTitle"/>
          </p:nvPr>
        </p:nvSpPr>
        <p:spPr>
          <a:xfrm>
            <a:off x="685800" y="2409446"/>
            <a:ext cx="7772400" cy="1470025"/>
          </a:xfrm>
        </p:spPr>
        <p:txBody>
          <a:bodyPr anchor="b"/>
          <a:lstStyle>
            <a:lvl1pPr algn="r">
              <a:defRPr/>
            </a:lvl1pPr>
          </a:lstStyle>
          <a:p>
            <a:r>
              <a:rPr lang="ko-KR" altLang="en-US" smtClean="0"/>
              <a:t>마스터 제목 스타일 편집</a:t>
            </a:r>
            <a:endParaRPr lang="en-US"/>
          </a:p>
        </p:txBody>
      </p:sp>
      <p:sp>
        <p:nvSpPr>
          <p:cNvPr id="3" name="부제목 2"/>
          <p:cNvSpPr>
            <a:spLocks noGrp="1"/>
          </p:cNvSpPr>
          <p:nvPr>
            <p:ph type="subTitle" idx="1"/>
          </p:nvPr>
        </p:nvSpPr>
        <p:spPr>
          <a:xfrm>
            <a:off x="3023248" y="3886200"/>
            <a:ext cx="5414978" cy="1042998"/>
          </a:xfrm>
        </p:spPr>
        <p:txBody>
          <a:bodyPr/>
          <a:lstStyle>
            <a:lvl1pPr marL="0" indent="0" algn="r">
              <a:buNone/>
              <a:defRPr sz="2400" i="1">
                <a:solidFill>
                  <a:schemeClr val="tx1">
                    <a:tint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5" name="날짜 개체 틀 3"/>
          <p:cNvSpPr>
            <a:spLocks noGrp="1"/>
          </p:cNvSpPr>
          <p:nvPr>
            <p:ph type="dt" sz="half" idx="10"/>
          </p:nvPr>
        </p:nvSpPr>
        <p:spPr/>
        <p:txBody>
          <a:bodyPr/>
          <a:lstStyle>
            <a:lvl1pPr>
              <a:defRPr/>
            </a:lvl1pPr>
          </a:lstStyle>
          <a:p>
            <a:pPr>
              <a:defRPr/>
            </a:pPr>
            <a:fld id="{94604268-C9ED-4D77-8FD4-BC4362A5C763}" type="datetimeFigureOut">
              <a:rPr lang="ko-KR" altLang="en-US"/>
              <a:pPr>
                <a:defRPr/>
              </a:pPr>
              <a:t>2017-07-13</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67D0F4D1-AC81-475F-937C-790B34D85ED1}" type="slidenum">
              <a:rPr lang="ko-KR" altLang="en-US"/>
              <a:pPr>
                <a:defRPr/>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lstStyle>
          <a:p>
            <a:pPr>
              <a:defRPr/>
            </a:pPr>
            <a:fld id="{27512CFB-A7FC-4267-9153-E861B41CC7D7}" type="datetimeFigureOut">
              <a:rPr lang="ko-KR" altLang="en-US"/>
              <a:pPr>
                <a:defRPr/>
              </a:pPr>
              <a:t>2017-07-13</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F190D549-2566-48A6-B4C7-DA1EFD14F35C}"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58082" y="274639"/>
            <a:ext cx="1328718" cy="5851525"/>
          </a:xfrm>
        </p:spPr>
        <p:txBody>
          <a:bodyPr vert="eaVert" anchor="b"/>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928672"/>
            <a:ext cx="6900882" cy="519749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lstStyle>
          <a:p>
            <a:pPr>
              <a:defRPr/>
            </a:pPr>
            <a:fld id="{36CC2513-3E40-4CAA-89EE-ECC68A97533E}" type="datetimeFigureOut">
              <a:rPr lang="ko-KR" altLang="en-US"/>
              <a:pPr>
                <a:defRPr/>
              </a:pPr>
              <a:t>2017-07-13</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84EA8EF-8417-425E-8C71-212BE2959D61}"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lstStyle>
          <a:p>
            <a:pPr>
              <a:defRPr/>
            </a:pPr>
            <a:fld id="{0403DDB6-ABC2-4DC6-83BD-7827CF3480F7}" type="datetimeFigureOut">
              <a:rPr lang="ko-KR" altLang="en-US"/>
              <a:pPr>
                <a:defRPr/>
              </a:pPr>
              <a:t>2017-07-13</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6BAC602F-BD94-4ADD-8AB6-919A82E8934A}"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i="1">
                <a:solidFill>
                  <a:schemeClr val="tx1">
                    <a:tint val="85000"/>
                  </a:schemeClr>
                </a:solidFill>
              </a:defRPr>
            </a:lvl1pPr>
            <a:lvl2pPr marL="457200" indent="0">
              <a:buNone/>
              <a:defRPr sz="1800" i="1">
                <a:solidFill>
                  <a:schemeClr val="tx1">
                    <a:tint val="85000"/>
                  </a:schemeClr>
                </a:solidFill>
              </a:defRPr>
            </a:lvl2pPr>
            <a:lvl3pPr marL="914400" indent="0">
              <a:buNone/>
              <a:defRPr sz="1600" i="1">
                <a:solidFill>
                  <a:schemeClr val="tx1">
                    <a:tint val="85000"/>
                  </a:schemeClr>
                </a:solidFill>
              </a:defRPr>
            </a:lvl3pPr>
            <a:lvl4pPr marL="1371600" indent="0">
              <a:buNone/>
              <a:defRPr sz="1400" i="1">
                <a:solidFill>
                  <a:schemeClr val="tx1">
                    <a:tint val="85000"/>
                  </a:schemeClr>
                </a:solidFill>
              </a:defRPr>
            </a:lvl4pPr>
            <a:lvl5pPr marL="1828800" indent="0">
              <a:buNone/>
              <a:defRPr sz="1400" i="1">
                <a:solidFill>
                  <a:schemeClr val="tx1">
                    <a:tint val="8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lstStyle>
          <a:p>
            <a:pPr>
              <a:defRPr/>
            </a:pPr>
            <a:fld id="{FB06944E-5D74-438A-AC44-75A0D9E21590}" type="datetimeFigureOut">
              <a:rPr lang="ko-KR" altLang="en-US"/>
              <a:pPr>
                <a:defRPr/>
              </a:pPr>
              <a:t>2017-07-13</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D4EBA7E0-DBF9-4F3B-8933-C7F2DD3543DB}"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3"/>
          <p:cNvSpPr>
            <a:spLocks noGrp="1"/>
          </p:cNvSpPr>
          <p:nvPr>
            <p:ph type="dt" sz="half" idx="10"/>
          </p:nvPr>
        </p:nvSpPr>
        <p:spPr/>
        <p:txBody>
          <a:bodyPr/>
          <a:lstStyle>
            <a:lvl1pPr>
              <a:defRPr/>
            </a:lvl1pPr>
          </a:lstStyle>
          <a:p>
            <a:pPr>
              <a:defRPr/>
            </a:pPr>
            <a:fld id="{7F28060D-29D3-4BEE-877D-236F17C410B0}" type="datetimeFigureOut">
              <a:rPr lang="ko-KR" altLang="en-US"/>
              <a:pPr>
                <a:defRPr/>
              </a:pPr>
              <a:t>2017-07-13</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2C09B7A5-93C8-4BDF-91F5-08F1941B4EAF}"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5500702"/>
            <a:ext cx="4040188"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5001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5500702"/>
            <a:ext cx="4041775"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15001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3"/>
          <p:cNvSpPr>
            <a:spLocks noGrp="1"/>
          </p:cNvSpPr>
          <p:nvPr>
            <p:ph type="dt" sz="half" idx="10"/>
          </p:nvPr>
        </p:nvSpPr>
        <p:spPr/>
        <p:txBody>
          <a:bodyPr/>
          <a:lstStyle>
            <a:lvl1pPr>
              <a:defRPr/>
            </a:lvl1pPr>
          </a:lstStyle>
          <a:p>
            <a:pPr>
              <a:defRPr/>
            </a:pPr>
            <a:fld id="{24134CCF-B841-407B-A723-24B926BD9BFF}" type="datetimeFigureOut">
              <a:rPr lang="ko-KR" altLang="en-US"/>
              <a:pPr>
                <a:defRPr/>
              </a:pPr>
              <a:t>2017-07-13</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8615D3AC-69F5-493A-9D6C-C441B8C7535E}"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날짜 개체 틀 3"/>
          <p:cNvSpPr>
            <a:spLocks noGrp="1"/>
          </p:cNvSpPr>
          <p:nvPr>
            <p:ph type="dt" sz="half" idx="10"/>
          </p:nvPr>
        </p:nvSpPr>
        <p:spPr/>
        <p:txBody>
          <a:bodyPr/>
          <a:lstStyle>
            <a:lvl1pPr>
              <a:defRPr/>
            </a:lvl1pPr>
          </a:lstStyle>
          <a:p>
            <a:pPr>
              <a:defRPr/>
            </a:pPr>
            <a:fld id="{E96565DE-B8FE-4849-9A78-4F3B3433C82C}" type="datetimeFigureOut">
              <a:rPr lang="ko-KR" altLang="en-US"/>
              <a:pPr>
                <a:defRPr/>
              </a:pPr>
              <a:t>2017-07-13</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FEA61EC7-F922-4194-8001-044612A45A6D}"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453F12A2-C1AB-42B8-A890-7270FB3B4D7B}" type="datetimeFigureOut">
              <a:rPr lang="ko-KR" altLang="en-US"/>
              <a:pPr>
                <a:defRPr/>
              </a:pPr>
              <a:t>2017-07-13</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508E08EC-CD70-4406-9EA0-42F1873B26FF}"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1"/>
            <a:ext cx="8219505" cy="593879"/>
          </a:xfrm>
        </p:spPr>
        <p:txBody>
          <a:bodyPr anchor="b"/>
          <a:lstStyle>
            <a:lvl1pPr algn="l">
              <a:defRPr sz="2800" b="1"/>
            </a:lvl1pPr>
          </a:lstStyle>
          <a:p>
            <a:r>
              <a:rPr lang="ko-KR" altLang="en-US" smtClean="0"/>
              <a:t>마스터 제목 스타일 편집</a:t>
            </a:r>
            <a:endParaRPr lang="en-US"/>
          </a:p>
        </p:txBody>
      </p:sp>
      <p:sp>
        <p:nvSpPr>
          <p:cNvPr id="3" name="내용 개체 틀 2"/>
          <p:cNvSpPr>
            <a:spLocks noGrp="1"/>
          </p:cNvSpPr>
          <p:nvPr>
            <p:ph idx="1"/>
          </p:nvPr>
        </p:nvSpPr>
        <p:spPr>
          <a:xfrm>
            <a:off x="467868" y="1590620"/>
            <a:ext cx="8218935" cy="45355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2" y="866111"/>
            <a:ext cx="8237260" cy="6877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3"/>
          <p:cNvSpPr>
            <a:spLocks noGrp="1"/>
          </p:cNvSpPr>
          <p:nvPr>
            <p:ph type="dt" sz="half" idx="10"/>
          </p:nvPr>
        </p:nvSpPr>
        <p:spPr/>
        <p:txBody>
          <a:bodyPr/>
          <a:lstStyle>
            <a:lvl1pPr>
              <a:defRPr/>
            </a:lvl1pPr>
          </a:lstStyle>
          <a:p>
            <a:pPr>
              <a:defRPr/>
            </a:pPr>
            <a:fld id="{A82011EB-6D54-418F-9C6F-F8A074E3B55F}" type="datetimeFigureOut">
              <a:rPr lang="ko-KR" altLang="en-US"/>
              <a:pPr>
                <a:defRPr/>
              </a:pPr>
              <a:t>2017-07-13</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9E0D37B2-EB84-4220-B8A3-7F440BD3809B}"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28596" y="1785926"/>
            <a:ext cx="3422654" cy="781052"/>
          </a:xfrm>
        </p:spPr>
        <p:txBody>
          <a:bodyPr anchor="b"/>
          <a:lstStyle>
            <a:lvl1pPr algn="r">
              <a:defRPr sz="2400" b="1"/>
            </a:lvl1pPr>
          </a:lstStyle>
          <a:p>
            <a:r>
              <a:rPr lang="ko-KR" altLang="en-US" smtClean="0"/>
              <a:t>마스터 제목 스타일 편집</a:t>
            </a:r>
            <a:endParaRPr lang="en-US"/>
          </a:p>
        </p:txBody>
      </p:sp>
      <p:sp>
        <p:nvSpPr>
          <p:cNvPr id="4" name="텍스트 개체 틀 3"/>
          <p:cNvSpPr>
            <a:spLocks noGrp="1"/>
          </p:cNvSpPr>
          <p:nvPr>
            <p:ph type="body" sz="half" idx="2"/>
          </p:nvPr>
        </p:nvSpPr>
        <p:spPr>
          <a:xfrm>
            <a:off x="428596" y="2566978"/>
            <a:ext cx="3422654" cy="804862"/>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8" name="그림 개체 틀 7"/>
          <p:cNvSpPr>
            <a:spLocks noGrp="1"/>
          </p:cNvSpPr>
          <p:nvPr>
            <p:ph type="pic" sz="quarter" idx="1"/>
          </p:nvPr>
        </p:nvSpPr>
        <p:spPr>
          <a:xfrm>
            <a:off x="4000496" y="928670"/>
            <a:ext cx="4500594" cy="4500570"/>
          </a:xfrm>
          <a:prstGeom prst="roundRect">
            <a:avLst>
              <a:gd name="adj" fmla="val 8501"/>
            </a:avLst>
          </a:prstGeom>
          <a:noFill/>
          <a:ln w="165100" cap="rnd" cmpd="sng">
            <a:gradFill flip="none" rotWithShape="1">
              <a:gsLst>
                <a:gs pos="0">
                  <a:schemeClr val="accent2">
                    <a:tint val="20000"/>
                  </a:schemeClr>
                </a:gs>
                <a:gs pos="100000">
                  <a:schemeClr val="accent2">
                    <a:tint val="60000"/>
                  </a:schemeClr>
                </a:gs>
              </a:gsLst>
              <a:path path="rect">
                <a:fillToRect l="100000" t="100000"/>
              </a:path>
              <a:tileRect r="-100000" b="-100000"/>
            </a:gradFill>
            <a:round/>
          </a:ln>
          <a:effectLst>
            <a:outerShdw blurRad="50800" dist="50800" dir="2700000" algn="tl" rotWithShape="0">
              <a:srgbClr val="000000">
                <a:alpha val="43137"/>
              </a:srgbClr>
            </a:outerShdw>
          </a:effectLst>
          <a:scene3d>
            <a:camera prst="orthographicFront"/>
            <a:lightRig rig="balanced" dir="t"/>
          </a:scene3d>
          <a:sp3d extrusionH="76200" prstMaterial="matte">
            <a:bevelT h="38100"/>
            <a:bevelB h="38100"/>
            <a:extrusionClr>
              <a:schemeClr val="bg2">
                <a:shade val="75000"/>
              </a:schemeClr>
            </a:extrusionClr>
          </a:sp3d>
        </p:spPr>
        <p:txBody>
          <a:bodyPr rtlCol="0">
            <a:normAutofit/>
          </a:bodyPr>
          <a:lstStyle/>
          <a:p>
            <a:pPr lvl="0"/>
            <a:r>
              <a:rPr lang="ko-KR" altLang="en-US" noProof="0" smtClean="0"/>
              <a:t>그림을 추가하려면 아이콘을 클릭하십시오</a:t>
            </a:r>
            <a:endParaRPr lang="en-US" noProof="0"/>
          </a:p>
        </p:txBody>
      </p:sp>
      <p:sp>
        <p:nvSpPr>
          <p:cNvPr id="5" name="날짜 개체 틀 3"/>
          <p:cNvSpPr>
            <a:spLocks noGrp="1"/>
          </p:cNvSpPr>
          <p:nvPr>
            <p:ph type="dt" sz="half" idx="10"/>
          </p:nvPr>
        </p:nvSpPr>
        <p:spPr/>
        <p:txBody>
          <a:bodyPr/>
          <a:lstStyle>
            <a:lvl1pPr>
              <a:defRPr/>
            </a:lvl1pPr>
          </a:lstStyle>
          <a:p>
            <a:pPr>
              <a:defRPr/>
            </a:pPr>
            <a:fld id="{9C9D917D-5B48-45D4-85F4-C060A9EBF762}" type="datetimeFigureOut">
              <a:rPr lang="ko-KR" altLang="en-US"/>
              <a:pPr>
                <a:defRPr/>
              </a:pPr>
              <a:t>2017-07-13</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593DD806-CEB8-42DD-A86F-97B5CE5A69D1}"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자유형 6"/>
          <p:cNvSpPr>
            <a:spLocks noEditPoints="1"/>
          </p:cNvSpPr>
          <p:nvPr/>
        </p:nvSpPr>
        <p:spPr bwMode="blackGray">
          <a:xfrm flipH="1">
            <a:off x="-32" y="500042"/>
            <a:ext cx="2268129" cy="5929354"/>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62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a:lstStyle/>
          <a:p>
            <a:pPr fontAlgn="auto" latinLnBrk="1">
              <a:spcBef>
                <a:spcPts val="0"/>
              </a:spcBef>
              <a:spcAft>
                <a:spcPts val="0"/>
              </a:spcAft>
              <a:defRPr/>
            </a:pPr>
            <a:endParaRPr kumimoji="0" lang="ko-KR" altLang="en-US"/>
          </a:p>
        </p:txBody>
      </p:sp>
      <p:sp>
        <p:nvSpPr>
          <p:cNvPr id="2" name="제목 개체 틀 1"/>
          <p:cNvSpPr>
            <a:spLocks noGrp="1"/>
          </p:cNvSpPr>
          <p:nvPr>
            <p:ph type="title"/>
          </p:nvPr>
        </p:nvSpPr>
        <p:spPr>
          <a:xfrm>
            <a:off x="457200" y="274638"/>
            <a:ext cx="8229600" cy="1143000"/>
          </a:xfrm>
          <a:prstGeom prst="rect">
            <a:avLst/>
          </a:prstGeom>
        </p:spPr>
        <p:txBody>
          <a:bodyPr vert="horz" rtlCol="0" anchor="ctr">
            <a:normAutofit/>
          </a:bodyPr>
          <a:lstStyle/>
          <a:p>
            <a:r>
              <a:rPr lang="ko-KR" altLang="en-US" smtClean="0"/>
              <a:t>마스터 제목 스타일 편집</a:t>
            </a:r>
            <a:endParaRPr lang="en-US"/>
          </a:p>
        </p:txBody>
      </p:sp>
      <p:sp>
        <p:nvSpPr>
          <p:cNvPr id="1030"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4" name="날짜 개체 틀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4F4961E0-64E6-479A-B2A3-5B155F257A9E}" type="datetimeFigureOut">
              <a:rPr lang="ko-KR" altLang="en-US"/>
              <a:pPr>
                <a:defRPr/>
              </a:pPr>
              <a:t>2017-07-13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E6098AF3-F5F6-440A-A8F1-65489D5E8FF6}"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latinLnBrk="1" hangingPunct="0">
        <a:spcBef>
          <a:spcPct val="0"/>
        </a:spcBef>
        <a:spcAft>
          <a:spcPct val="0"/>
        </a:spcAft>
        <a:defRPr sz="4400" b="1" kern="120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latin typeface="+mj-lt"/>
          <a:ea typeface="+mj-ea"/>
          <a:cs typeface="+mj-cs"/>
        </a:defRPr>
      </a:lvl1pPr>
      <a:lvl2pPr algn="ctr" rtl="0" eaLnBrk="0" fontAlgn="base" latinLnBrk="1" hangingPunct="0">
        <a:spcBef>
          <a:spcPct val="0"/>
        </a:spcBef>
        <a:spcAft>
          <a:spcPct val="0"/>
        </a:spcAft>
        <a:defRPr sz="4400" b="1">
          <a:solidFill>
            <a:schemeClr val="tx1"/>
          </a:solidFill>
          <a:latin typeface="Cambria" pitchFamily="18" charset="0"/>
          <a:ea typeface="HY견명조" pitchFamily="18" charset="-127"/>
        </a:defRPr>
      </a:lvl2pPr>
      <a:lvl3pPr algn="ctr" rtl="0" eaLnBrk="0" fontAlgn="base" latinLnBrk="1" hangingPunct="0">
        <a:spcBef>
          <a:spcPct val="0"/>
        </a:spcBef>
        <a:spcAft>
          <a:spcPct val="0"/>
        </a:spcAft>
        <a:defRPr sz="4400" b="1">
          <a:solidFill>
            <a:schemeClr val="tx1"/>
          </a:solidFill>
          <a:latin typeface="Cambria" pitchFamily="18" charset="0"/>
          <a:ea typeface="HY견명조" pitchFamily="18" charset="-127"/>
        </a:defRPr>
      </a:lvl3pPr>
      <a:lvl4pPr algn="ctr" rtl="0" eaLnBrk="0" fontAlgn="base" latinLnBrk="1" hangingPunct="0">
        <a:spcBef>
          <a:spcPct val="0"/>
        </a:spcBef>
        <a:spcAft>
          <a:spcPct val="0"/>
        </a:spcAft>
        <a:defRPr sz="4400" b="1">
          <a:solidFill>
            <a:schemeClr val="tx1"/>
          </a:solidFill>
          <a:latin typeface="Cambria" pitchFamily="18" charset="0"/>
          <a:ea typeface="HY견명조" pitchFamily="18" charset="-127"/>
        </a:defRPr>
      </a:lvl4pPr>
      <a:lvl5pPr algn="ctr" rtl="0" eaLnBrk="0" fontAlgn="base" latinLnBrk="1" hangingPunct="0">
        <a:spcBef>
          <a:spcPct val="0"/>
        </a:spcBef>
        <a:spcAft>
          <a:spcPct val="0"/>
        </a:spcAft>
        <a:defRPr sz="4400" b="1">
          <a:solidFill>
            <a:schemeClr val="tx1"/>
          </a:solidFill>
          <a:latin typeface="Cambria" pitchFamily="18" charset="0"/>
          <a:ea typeface="HY견명조" pitchFamily="18" charset="-127"/>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0" fontAlgn="base" latinLnBrk="1" hangingPunct="0">
        <a:spcBef>
          <a:spcPct val="2000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tx2"/>
        </a:buClr>
        <a:buSzPct val="70000"/>
        <a:buFont typeface="Wingdings" pitchFamily="2" charset="2"/>
        <a:buChar char="p"/>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lr>
          <a:srgbClr val="B5AD67"/>
        </a:buClr>
        <a:buSzPct val="140000"/>
        <a:buFont typeface="Wingdings" pitchFamily="2" charset="2"/>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lr>
          <a:srgbClr val="61A9B8"/>
        </a:buClr>
        <a:buSzPct val="120000"/>
        <a:buFont typeface="Wingdings" pitchFamily="2" charset="2"/>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lr>
          <a:srgbClr val="AB7350"/>
        </a:buClr>
        <a:buSzPct val="110000"/>
        <a:buFont typeface="Wingdings" pitchFamily="2" charset="2"/>
        <a:buChar char="§"/>
        <a:defRPr sz="2000" kern="1200">
          <a:solidFill>
            <a:schemeClr val="tx1"/>
          </a:solidFill>
          <a:latin typeface="+mn-lt"/>
          <a:ea typeface="+mn-ea"/>
          <a:cs typeface="+mn-cs"/>
        </a:defRPr>
      </a:lvl5pPr>
      <a:lvl6pPr marL="2514600" indent="-228600" algn="l" rtl="0" eaLnBrk="1" latinLnBrk="1" hangingPunct="1">
        <a:spcBef>
          <a:spcPct val="20000"/>
        </a:spcBef>
        <a:buClr>
          <a:schemeClr val="accent6"/>
        </a:buClr>
        <a:buSzPct val="90000"/>
        <a:buFont typeface="Wingdings"/>
        <a:buChar char="§"/>
        <a:defRPr kumimoji="0" sz="20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80000"/>
        <a:buFont typeface="Wingdings"/>
        <a:buChar char="§"/>
        <a:defRPr kumimoji="0" sz="20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70000"/>
        <a:buFont typeface="Wingdings"/>
        <a:buChar char="§"/>
        <a:defRPr kumimoji="0" sz="20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65000"/>
        <a:buFont typeface="Wingdings"/>
        <a:buChar char="§"/>
        <a:defRPr kumimoji="0" sz="20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2786063" y="2643182"/>
            <a:ext cx="3643312" cy="1071563"/>
          </a:xfrm>
          <a:prstGeom prst="rect">
            <a:avLst/>
          </a:prstGeom>
          <a:noFill/>
          <a:ln w="9525">
            <a:noFill/>
            <a:miter lim="800000"/>
            <a:headEnd/>
            <a:tailEnd/>
          </a:ln>
        </p:spPr>
      </p:pic>
      <p:sp>
        <p:nvSpPr>
          <p:cNvPr id="14338" name="TextBox 2"/>
          <p:cNvSpPr txBox="1">
            <a:spLocks noChangeArrowheads="1"/>
          </p:cNvSpPr>
          <p:nvPr/>
        </p:nvSpPr>
        <p:spPr bwMode="auto">
          <a:xfrm>
            <a:off x="4786313" y="2439982"/>
            <a:ext cx="2071687" cy="274638"/>
          </a:xfrm>
          <a:prstGeom prst="rect">
            <a:avLst/>
          </a:prstGeom>
          <a:noFill/>
          <a:ln w="9525">
            <a:noFill/>
            <a:miter lim="800000"/>
            <a:headEnd/>
            <a:tailEnd/>
          </a:ln>
        </p:spPr>
        <p:txBody>
          <a:bodyPr>
            <a:spAutoFit/>
          </a:bodyPr>
          <a:lstStyle/>
          <a:p>
            <a:pPr latinLnBrk="1"/>
            <a:r>
              <a:rPr kumimoji="0" lang="ja-JP" altLang="en-US" sz="1200" dirty="0">
                <a:solidFill>
                  <a:srgbClr val="E8B189"/>
                </a:solidFill>
                <a:latin typeface="Cambria" pitchFamily="18" charset="0"/>
              </a:rPr>
              <a:t>韓国の伝統を世界へ</a:t>
            </a:r>
            <a:endParaRPr kumimoji="0" lang="ko-KR" altLang="en-US" sz="1200" dirty="0">
              <a:solidFill>
                <a:srgbClr val="E8B189"/>
              </a:solidFill>
              <a:latin typeface="Cambria" pitchFamily="18" charset="0"/>
              <a:ea typeface="HY견명조"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H:\황진인터네셔널\황진로고_한자.jpg"/>
          <p:cNvPicPr>
            <a:picLocks noChangeAspect="1" noChangeArrowheads="1"/>
          </p:cNvPicPr>
          <p:nvPr/>
        </p:nvPicPr>
        <p:blipFill>
          <a:blip r:embed="rId2" cstate="print">
            <a:lum bright="40000" contrast="-40000"/>
          </a:blip>
          <a:srcRect/>
          <a:stretch>
            <a:fillRect/>
          </a:stretch>
        </p:blipFill>
        <p:spPr bwMode="auto">
          <a:xfrm>
            <a:off x="7786688" y="285750"/>
            <a:ext cx="1071562" cy="644525"/>
          </a:xfrm>
          <a:prstGeom prst="rect">
            <a:avLst/>
          </a:prstGeom>
          <a:noFill/>
          <a:ln w="9525">
            <a:noFill/>
            <a:miter lim="800000"/>
            <a:headEnd/>
            <a:tailEnd/>
          </a:ln>
        </p:spPr>
      </p:pic>
      <p:sp>
        <p:nvSpPr>
          <p:cNvPr id="23554" name="TextBox 1"/>
          <p:cNvSpPr txBox="1">
            <a:spLocks noChangeArrowheads="1"/>
          </p:cNvSpPr>
          <p:nvPr/>
        </p:nvSpPr>
        <p:spPr bwMode="auto">
          <a:xfrm>
            <a:off x="2214563" y="785813"/>
            <a:ext cx="6786562" cy="717550"/>
          </a:xfrm>
          <a:prstGeom prst="rect">
            <a:avLst/>
          </a:prstGeom>
          <a:noFill/>
          <a:ln w="9525">
            <a:noFill/>
            <a:miter lim="800000"/>
            <a:headEnd/>
            <a:tailEnd/>
          </a:ln>
        </p:spPr>
        <p:txBody>
          <a:bodyPr>
            <a:spAutoFit/>
          </a:bodyPr>
          <a:lstStyle/>
          <a:p>
            <a:pPr latinLnBrk="1"/>
            <a:endParaRPr kumimoji="0" lang="en-US" altLang="ja-JP" sz="1000">
              <a:solidFill>
                <a:srgbClr val="000000"/>
              </a:solidFill>
              <a:latin typeface="New Gulim" pitchFamily="18" charset="-127"/>
              <a:ea typeface="New Gulim" pitchFamily="18" charset="-127"/>
            </a:endParaRPr>
          </a:p>
          <a:p>
            <a:pPr latinLnBrk="1"/>
            <a:endParaRPr kumimoji="0" lang="en-US" altLang="ja-JP" sz="1000">
              <a:solidFill>
                <a:srgbClr val="000000"/>
              </a:solidFill>
              <a:latin typeface="New Gulim" pitchFamily="18" charset="-127"/>
              <a:ea typeface="New Gulim" pitchFamily="18" charset="-127"/>
            </a:endParaRPr>
          </a:p>
          <a:p>
            <a:pPr latinLnBrk="1"/>
            <a:endParaRPr kumimoji="0" lang="en-US" altLang="ko-KR" sz="1000">
              <a:solidFill>
                <a:srgbClr val="000000"/>
              </a:solidFill>
              <a:latin typeface="New Gulim" pitchFamily="18" charset="-127"/>
              <a:ea typeface="New Gulim" pitchFamily="18" charset="-127"/>
            </a:endParaRPr>
          </a:p>
          <a:p>
            <a:pPr latinLnBrk="1"/>
            <a:endParaRPr kumimoji="0" lang="en-US" altLang="ko-KR" sz="1100">
              <a:latin typeface="New Gulim" pitchFamily="18" charset="-127"/>
              <a:ea typeface="New Gulim" pitchFamily="18" charset="-127"/>
            </a:endParaRPr>
          </a:p>
        </p:txBody>
      </p:sp>
      <p:sp>
        <p:nvSpPr>
          <p:cNvPr id="23555" name="TextBox 2"/>
          <p:cNvSpPr txBox="1">
            <a:spLocks noChangeArrowheads="1"/>
          </p:cNvSpPr>
          <p:nvPr/>
        </p:nvSpPr>
        <p:spPr bwMode="auto">
          <a:xfrm>
            <a:off x="285750" y="285750"/>
            <a:ext cx="5143500"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黄土座浴器の７種類長所</a:t>
            </a:r>
            <a:endParaRPr kumimoji="0" lang="ko-KR" altLang="en-US" sz="3200">
              <a:solidFill>
                <a:srgbClr val="80563C"/>
              </a:solidFill>
              <a:latin typeface="HY태백B"/>
              <a:ea typeface="HY태백B"/>
              <a:cs typeface="HY태백B"/>
            </a:endParaRPr>
          </a:p>
        </p:txBody>
      </p:sp>
      <p:sp>
        <p:nvSpPr>
          <p:cNvPr id="23557" name="TextBox 4"/>
          <p:cNvSpPr txBox="1">
            <a:spLocks noChangeArrowheads="1"/>
          </p:cNvSpPr>
          <p:nvPr/>
        </p:nvSpPr>
        <p:spPr bwMode="auto">
          <a:xfrm>
            <a:off x="2411413" y="1052513"/>
            <a:ext cx="6408737" cy="4772025"/>
          </a:xfrm>
          <a:prstGeom prst="rect">
            <a:avLst/>
          </a:prstGeom>
          <a:noFill/>
          <a:ln w="9525">
            <a:noFill/>
            <a:miter lim="800000"/>
            <a:headEnd/>
            <a:tailEnd/>
          </a:ln>
        </p:spPr>
        <p:txBody>
          <a:bodyPr>
            <a:spAutoFit/>
          </a:bodyPr>
          <a:lstStyle/>
          <a:p>
            <a:pPr latinLnBrk="1"/>
            <a:r>
              <a:rPr kumimoji="0" lang="ja-JP" altLang="en-US" sz="1400" b="1" dirty="0">
                <a:solidFill>
                  <a:srgbClr val="723E17"/>
                </a:solidFill>
                <a:latin typeface="New Gulim" pitchFamily="18" charset="-127"/>
              </a:rPr>
              <a:t>５．不妊女性疾患に効果的です。</a:t>
            </a:r>
          </a:p>
          <a:p>
            <a:pPr latinLnBrk="1"/>
            <a:endParaRPr kumimoji="0" lang="ja-JP" altLang="en-US" sz="1400" b="1" dirty="0">
              <a:solidFill>
                <a:srgbClr val="723E17"/>
              </a:solidFill>
              <a:latin typeface="New Gulim" pitchFamily="18" charset="-127"/>
            </a:endParaRPr>
          </a:p>
          <a:p>
            <a:pPr latinLnBrk="1"/>
            <a:r>
              <a:rPr kumimoji="0" lang="ko-KR" altLang="en-US" sz="1400" dirty="0">
                <a:latin typeface="New Gulim" pitchFamily="18" charset="-127"/>
                <a:ea typeface="New Gulim" pitchFamily="18" charset="-127"/>
              </a:rPr>
              <a:t> </a:t>
            </a:r>
            <a:r>
              <a:rPr kumimoji="0" lang="ja-JP" altLang="en-US" sz="1400" dirty="0">
                <a:latin typeface="New Gulim" pitchFamily="18" charset="-127"/>
              </a:rPr>
              <a:t>卵巣と子宮などに炎症、女性ホルモン、非正常的な分泌物のように女性器官の問題が原因になり不妊症と判断された場合に効果的です。黄土座浴を続けて受けて発汗を促進させ新陳代謝を円滑させて女性ホルモンの正常的な分泌を促し、子宮を健康にして閉経期延長と不妊及び不感症を効果的に改善させます。</a:t>
            </a:r>
            <a:r>
              <a:rPr kumimoji="0" lang="en-US" altLang="ko-KR" sz="1400" dirty="0">
                <a:latin typeface="New Gulim" pitchFamily="18" charset="-127"/>
                <a:ea typeface="New Gulim" pitchFamily="18" charset="-127"/>
              </a:rPr>
              <a:t> </a:t>
            </a:r>
            <a:r>
              <a:rPr kumimoji="0" lang="en-US" altLang="ko-KR" sz="1400" dirty="0">
                <a:solidFill>
                  <a:srgbClr val="000000"/>
                </a:solidFill>
                <a:latin typeface="New Gulim" pitchFamily="18" charset="-127"/>
                <a:ea typeface="New Gulim" pitchFamily="18" charset="-127"/>
              </a:rPr>
              <a:t> </a:t>
            </a:r>
          </a:p>
          <a:p>
            <a:pPr latinLnBrk="1"/>
            <a:endParaRPr kumimoji="0" lang="en-US" altLang="ko-KR" sz="1400" dirty="0">
              <a:latin typeface="New Gulim" pitchFamily="18" charset="-127"/>
              <a:ea typeface="New Gulim" pitchFamily="18" charset="-127"/>
            </a:endParaRPr>
          </a:p>
          <a:p>
            <a:pPr latinLnBrk="1"/>
            <a:endParaRPr kumimoji="0" lang="ja-JP" altLang="en-US" sz="1400" b="1" dirty="0">
              <a:solidFill>
                <a:srgbClr val="723E17"/>
              </a:solidFill>
              <a:latin typeface="New Gulim" pitchFamily="18" charset="-127"/>
            </a:endParaRPr>
          </a:p>
          <a:p>
            <a:pPr latinLnBrk="1"/>
            <a:r>
              <a:rPr kumimoji="0" lang="ja-JP" altLang="en-US" sz="1400" b="1" dirty="0">
                <a:solidFill>
                  <a:srgbClr val="723E17"/>
                </a:solidFill>
                <a:latin typeface="New Gulim" pitchFamily="18" charset="-127"/>
              </a:rPr>
              <a:t>６．出産後に性不満を解消させます。</a:t>
            </a:r>
          </a:p>
          <a:p>
            <a:pPr latinLnBrk="1"/>
            <a:endParaRPr kumimoji="0" lang="en-US" altLang="ko-KR" sz="1400" b="1" dirty="0">
              <a:solidFill>
                <a:srgbClr val="723E17"/>
              </a:solidFill>
              <a:latin typeface="New Gulim" pitchFamily="18" charset="-127"/>
            </a:endParaRPr>
          </a:p>
          <a:p>
            <a:pPr latinLnBrk="1"/>
            <a:r>
              <a:rPr kumimoji="0" lang="ko-KR" altLang="en-US" sz="1400" dirty="0">
                <a:latin typeface="New Gulim" pitchFamily="18" charset="-127"/>
                <a:ea typeface="New Gulim" pitchFamily="18" charset="-127"/>
              </a:rPr>
              <a:t> </a:t>
            </a:r>
            <a:r>
              <a:rPr kumimoji="0" lang="ja-JP" altLang="en-US" sz="1400" dirty="0">
                <a:latin typeface="New Gulim" pitchFamily="18" charset="-127"/>
              </a:rPr>
              <a:t>子供を出産するために拡張された膣筋肉が出産後回復されてないため性生活に不満を持っている女性が多いです。続けて黄土座浴を受けて細胞を活性化させて膣の収縮効果を高めて健康で幸せの女性に生れ変ります。また出産後女性には傷の速い回復と身体を元に戻せるにも効果があります。</a:t>
            </a:r>
            <a:endParaRPr kumimoji="0" lang="en-US" altLang="ko-KR" sz="1400" dirty="0">
              <a:latin typeface="New Gulim" pitchFamily="18" charset="-127"/>
              <a:ea typeface="New Gulim" pitchFamily="18" charset="-127"/>
            </a:endParaRPr>
          </a:p>
          <a:p>
            <a:pPr latinLnBrk="1"/>
            <a:endParaRPr kumimoji="0" lang="en-US" altLang="ja-JP" sz="1400" b="1" dirty="0">
              <a:solidFill>
                <a:srgbClr val="723E17"/>
              </a:solidFill>
              <a:latin typeface="New Gulim" pitchFamily="18" charset="-127"/>
              <a:ea typeface="New Gulim" pitchFamily="18" charset="-127"/>
            </a:endParaRPr>
          </a:p>
          <a:p>
            <a:pPr latinLnBrk="1"/>
            <a:endParaRPr kumimoji="0" lang="ja-JP" altLang="en-US" sz="1400" b="1" dirty="0">
              <a:solidFill>
                <a:srgbClr val="723E17"/>
              </a:solidFill>
              <a:latin typeface="New Gulim" pitchFamily="18" charset="-127"/>
            </a:endParaRPr>
          </a:p>
          <a:p>
            <a:pPr latinLnBrk="1"/>
            <a:r>
              <a:rPr kumimoji="0" lang="ja-JP" altLang="en-US" sz="1400" b="1" dirty="0">
                <a:solidFill>
                  <a:srgbClr val="723E17"/>
                </a:solidFill>
                <a:latin typeface="New Gulim" pitchFamily="18" charset="-127"/>
              </a:rPr>
              <a:t>７．贅肉を取る効果があります。</a:t>
            </a:r>
          </a:p>
          <a:p>
            <a:pPr latinLnBrk="1"/>
            <a:endParaRPr kumimoji="0" lang="en-US" altLang="ko-KR" sz="1400" b="1" dirty="0">
              <a:solidFill>
                <a:srgbClr val="723E17"/>
              </a:solidFill>
              <a:latin typeface="New Gulim" pitchFamily="18" charset="-127"/>
              <a:ea typeface="New Gulim" pitchFamily="18" charset="-127"/>
            </a:endParaRPr>
          </a:p>
          <a:p>
            <a:pPr latinLnBrk="1"/>
            <a:r>
              <a:rPr kumimoji="0" lang="ko-KR" altLang="en-US" sz="1400" dirty="0">
                <a:latin typeface="New Gulim" pitchFamily="18" charset="-127"/>
                <a:ea typeface="New Gulim" pitchFamily="18" charset="-127"/>
              </a:rPr>
              <a:t> </a:t>
            </a:r>
            <a:r>
              <a:rPr kumimoji="0" lang="ja-JP" altLang="en-US" sz="1400" dirty="0">
                <a:latin typeface="New Gulim" pitchFamily="18" charset="-127"/>
              </a:rPr>
              <a:t>運動不足で汗をかかない現代人は老廃物が体内に蓄積されて排泄機能（腎臓）が低下してストレスで肝臓機能も衰弱するが黄土座浴を受けて新陳代謝を円滑させて腎臓及び肝臓機能低下を防止して漢方薬を使用して取れにくい贅肉を取るにも役に立つ。</a:t>
            </a:r>
            <a:endParaRPr kumimoji="0" lang="ko-KR" altLang="en-US" sz="1400" dirty="0">
              <a:latin typeface="Cambria" pitchFamily="18" charset="0"/>
              <a:ea typeface="HY견명조" pitchFamily="18" charset="-127"/>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772815"/>
            <a:ext cx="2280430" cy="34206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sharpenSoften amount="-100000"/>
                    </a14:imgEffect>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5270805" y="2341626"/>
            <a:ext cx="3873195" cy="451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448655" y="393078"/>
            <a:ext cx="5544616" cy="523220"/>
          </a:xfrm>
          <a:prstGeom prst="rect">
            <a:avLst/>
          </a:prstGeom>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ja-JP" altLang="en-US" sz="2800" b="1" dirty="0" smtClean="0">
                <a:solidFill>
                  <a:schemeClr val="accent5">
                    <a:lumMod val="50000"/>
                  </a:schemeClr>
                </a:solidFill>
                <a:latin typeface="HY태백B" pitchFamily="18" charset="-127"/>
                <a:ea typeface="HY태백B" pitchFamily="18" charset="-127"/>
              </a:rPr>
              <a:t>座</a:t>
            </a:r>
            <a:r>
              <a:rPr lang="ko-KR" altLang="en-US" sz="2800" b="1" dirty="0" smtClean="0">
                <a:solidFill>
                  <a:schemeClr val="accent5">
                    <a:lumMod val="50000"/>
                  </a:schemeClr>
                </a:solidFill>
              </a:rPr>
              <a:t>薰</a:t>
            </a:r>
            <a:r>
              <a:rPr lang="ja-JP" altLang="en-US" sz="2800" b="1" dirty="0" smtClean="0">
                <a:solidFill>
                  <a:schemeClr val="accent5">
                    <a:lumMod val="50000"/>
                  </a:schemeClr>
                </a:solidFill>
              </a:rPr>
              <a:t>をおススメしたい方</a:t>
            </a:r>
            <a:endParaRPr lang="ko-KR" altLang="en-US" sz="2800" b="1" dirty="0">
              <a:solidFill>
                <a:schemeClr val="accent5">
                  <a:lumMod val="50000"/>
                </a:schemeClr>
              </a:solidFill>
            </a:endParaRPr>
          </a:p>
        </p:txBody>
      </p:sp>
      <p:sp>
        <p:nvSpPr>
          <p:cNvPr id="3" name="TextBox 3"/>
          <p:cNvSpPr txBox="1"/>
          <p:nvPr/>
        </p:nvSpPr>
        <p:spPr>
          <a:xfrm>
            <a:off x="448655" y="1076196"/>
            <a:ext cx="1800200" cy="5355312"/>
          </a:xfrm>
          <a:prstGeom prst="rect">
            <a:avLst/>
          </a:prstGeom>
          <a:noFill/>
        </p:spPr>
        <p:txBody>
          <a:bodyPr wrap="squar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b="1" dirty="0" smtClean="0">
                <a:latin typeface="HY목각파임B" panose="02030600000101010101" pitchFamily="18" charset="-127"/>
                <a:ea typeface="HY목각파임B" panose="02030600000101010101" pitchFamily="18" charset="-127"/>
              </a:rPr>
              <a:t>1.</a:t>
            </a:r>
            <a:r>
              <a:rPr lang="ja-JP" altLang="en-US" b="1" dirty="0">
                <a:latin typeface="HY목각파임B" panose="02030600000101010101" pitchFamily="18" charset="-127"/>
                <a:ea typeface="HY목각파임B" panose="02030600000101010101" pitchFamily="18" charset="-127"/>
              </a:rPr>
              <a:t>健康</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a:t>
            </a:r>
            <a:r>
              <a:rPr lang="ja-JP" altLang="en-US" b="1" dirty="0">
                <a:latin typeface="HY목각파임B" panose="02030600000101010101" pitchFamily="18" charset="-127"/>
                <a:ea typeface="HY목각파임B" panose="02030600000101010101" pitchFamily="18" charset="-127"/>
              </a:rPr>
              <a:t>肥満</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a:t>
            </a:r>
            <a:r>
              <a:rPr lang="ja-JP" altLang="en-US" b="1" dirty="0">
                <a:latin typeface="HY목각파임B" panose="02030600000101010101" pitchFamily="18" charset="-127"/>
                <a:ea typeface="HY목각파임B" panose="02030600000101010101" pitchFamily="18" charset="-127"/>
              </a:rPr>
              <a:t>冷え性</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4.</a:t>
            </a:r>
            <a:r>
              <a:rPr lang="ja-JP" altLang="en-US" b="1" dirty="0">
                <a:latin typeface="HY목각파임B" panose="02030600000101010101" pitchFamily="18" charset="-127"/>
                <a:ea typeface="HY목각파임B" panose="02030600000101010101" pitchFamily="18" charset="-127"/>
              </a:rPr>
              <a:t>鬱</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5.</a:t>
            </a:r>
            <a:r>
              <a:rPr lang="ja-JP" altLang="en-US" b="1" dirty="0" smtClean="0">
                <a:latin typeface="HY목각파임B" panose="02030600000101010101" pitchFamily="18" charset="-127"/>
                <a:ea typeface="HY목각파임B" panose="02030600000101010101" pitchFamily="18" charset="-127"/>
              </a:rPr>
              <a:t>早漏</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6.</a:t>
            </a:r>
            <a:r>
              <a:rPr lang="ko-KR" altLang="en-US" dirty="0"/>
              <a:t> </a:t>
            </a:r>
            <a:r>
              <a:rPr lang="ko-KR" altLang="en-US" dirty="0" err="1" smtClean="0"/>
              <a:t>尿失禁</a:t>
            </a:r>
            <a:endParaRPr lang="en-US" altLang="ko-KR" dirty="0" smtClean="0"/>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7.</a:t>
            </a:r>
            <a:r>
              <a:rPr lang="ja-JP" altLang="en-US" b="1" dirty="0">
                <a:latin typeface="HY목각파임B" panose="02030600000101010101" pitchFamily="18" charset="-127"/>
                <a:ea typeface="HY목각파임B" panose="02030600000101010101" pitchFamily="18" charset="-127"/>
              </a:rPr>
              <a:t>ダイエット</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8.</a:t>
            </a:r>
            <a:r>
              <a:rPr lang="ja-JP" altLang="en-US" b="1" dirty="0">
                <a:latin typeface="HY목각파임B" panose="02030600000101010101" pitchFamily="18" charset="-127"/>
                <a:ea typeface="HY목각파임B" panose="02030600000101010101" pitchFamily="18" charset="-127"/>
              </a:rPr>
              <a:t>鼻炎</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9.</a:t>
            </a:r>
            <a:r>
              <a:rPr lang="ja-JP" altLang="en-US" b="1" dirty="0">
                <a:latin typeface="HY목각파임B" panose="02030600000101010101" pitchFamily="18" charset="-127"/>
                <a:ea typeface="HY목각파임B" panose="02030600000101010101" pitchFamily="18" charset="-127"/>
              </a:rPr>
              <a:t>老化</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10.</a:t>
            </a:r>
            <a:r>
              <a:rPr lang="ja-JP" altLang="en-US" b="1" dirty="0">
                <a:latin typeface="HY목각파임B" panose="02030600000101010101" pitchFamily="18" charset="-127"/>
                <a:ea typeface="HY목각파임B" panose="02030600000101010101" pitchFamily="18" charset="-127"/>
              </a:rPr>
              <a:t>皮</a:t>
            </a:r>
            <a:r>
              <a:rPr lang="ja-JP" altLang="en-US" b="1" dirty="0" smtClean="0">
                <a:latin typeface="HY목각파임B" panose="02030600000101010101" pitchFamily="18" charset="-127"/>
                <a:ea typeface="HY목각파임B" panose="02030600000101010101" pitchFamily="18" charset="-127"/>
              </a:rPr>
              <a:t>膚</a:t>
            </a:r>
            <a:r>
              <a:rPr lang="ja-JP" altLang="en-US" b="1" dirty="0">
                <a:latin typeface="HY목각파임B" panose="02030600000101010101" pitchFamily="18" charset="-127"/>
                <a:ea typeface="HY목각파임B" panose="02030600000101010101" pitchFamily="18" charset="-127"/>
              </a:rPr>
              <a:t>美容</a:t>
            </a:r>
            <a:endParaRPr lang="en-US" altLang="ko-KR" b="1" dirty="0" smtClean="0">
              <a:latin typeface="HY목각파임B" panose="02030600000101010101" pitchFamily="18" charset="-127"/>
              <a:ea typeface="HY목각파임B" panose="02030600000101010101" pitchFamily="18" charset="-127"/>
            </a:endParaRPr>
          </a:p>
        </p:txBody>
      </p:sp>
      <p:sp>
        <p:nvSpPr>
          <p:cNvPr id="4" name="TextBox 4"/>
          <p:cNvSpPr txBox="1"/>
          <p:nvPr/>
        </p:nvSpPr>
        <p:spPr>
          <a:xfrm>
            <a:off x="4027780" y="1054311"/>
            <a:ext cx="2160240" cy="5355312"/>
          </a:xfrm>
          <a:prstGeom prst="rect">
            <a:avLst/>
          </a:prstGeom>
          <a:noFill/>
        </p:spPr>
        <p:txBody>
          <a:bodyPr wrap="squar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b="1" dirty="0" smtClean="0">
                <a:latin typeface="HY목각파임B" panose="02030600000101010101" pitchFamily="18" charset="-127"/>
                <a:ea typeface="HY목각파임B" panose="02030600000101010101" pitchFamily="18" charset="-127"/>
              </a:rPr>
              <a:t>21.</a:t>
            </a:r>
            <a:r>
              <a:rPr lang="ja-JP" altLang="en-US" b="1" dirty="0" smtClean="0">
                <a:latin typeface="HY목각파임B" panose="02030600000101010101" pitchFamily="18" charset="-127"/>
                <a:ea typeface="HY목각파임B" panose="02030600000101010101" pitchFamily="18" charset="-127"/>
              </a:rPr>
              <a:t>手の震え</a:t>
            </a:r>
            <a:endParaRPr lang="en-US" altLang="ja-JP"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22.</a:t>
            </a:r>
            <a:r>
              <a:rPr lang="ja-JP" altLang="en-US" b="1" dirty="0">
                <a:latin typeface="HY목각파임B" panose="02030600000101010101" pitchFamily="18" charset="-127"/>
                <a:ea typeface="HY목각파임B" panose="02030600000101010101" pitchFamily="18" charset="-127"/>
              </a:rPr>
              <a:t>血</a:t>
            </a:r>
            <a:r>
              <a:rPr lang="ja-JP" altLang="en-US" b="1" dirty="0" smtClean="0">
                <a:latin typeface="HY목각파임B" panose="02030600000101010101" pitchFamily="18" charset="-127"/>
                <a:ea typeface="HY목각파임B" panose="02030600000101010101" pitchFamily="18" charset="-127"/>
              </a:rPr>
              <a:t>液</a:t>
            </a:r>
            <a:r>
              <a:rPr lang="ja-JP" altLang="en-US" b="1" dirty="0">
                <a:latin typeface="HY목각파임B" panose="02030600000101010101" pitchFamily="18" charset="-127"/>
                <a:ea typeface="HY목각파임B" panose="02030600000101010101" pitchFamily="18" charset="-127"/>
              </a:rPr>
              <a:t>循環</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23.</a:t>
            </a:r>
            <a:r>
              <a:rPr lang="ja-JP" altLang="en-US" b="1" dirty="0">
                <a:latin typeface="HY목각파임B" panose="02030600000101010101" pitchFamily="18" charset="-127"/>
                <a:ea typeface="HY목각파임B" panose="02030600000101010101" pitchFamily="18" charset="-127"/>
              </a:rPr>
              <a:t>慢</a:t>
            </a:r>
            <a:r>
              <a:rPr lang="ja-JP" altLang="en-US" b="1" dirty="0" smtClean="0">
                <a:latin typeface="HY목각파임B" panose="02030600000101010101" pitchFamily="18" charset="-127"/>
                <a:ea typeface="HY목각파임B" panose="02030600000101010101" pitchFamily="18" charset="-127"/>
              </a:rPr>
              <a:t>性</a:t>
            </a:r>
            <a:r>
              <a:rPr lang="ja-JP" altLang="en-US" b="1" dirty="0">
                <a:latin typeface="HY목각파임B" panose="02030600000101010101" pitchFamily="18" charset="-127"/>
                <a:ea typeface="HY목각파임B" panose="02030600000101010101" pitchFamily="18" charset="-127"/>
              </a:rPr>
              <a:t>疲労</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24.</a:t>
            </a:r>
            <a:r>
              <a:rPr lang="ja-JP" altLang="en-US" b="1" dirty="0">
                <a:latin typeface="HY목각파임B" panose="02030600000101010101" pitchFamily="18" charset="-127"/>
                <a:ea typeface="HY목각파임B" panose="02030600000101010101" pitchFamily="18" charset="-127"/>
              </a:rPr>
              <a:t>消</a:t>
            </a:r>
            <a:r>
              <a:rPr lang="ja-JP" altLang="en-US" b="1" dirty="0" smtClean="0">
                <a:latin typeface="HY목각파임B" panose="02030600000101010101" pitchFamily="18" charset="-127"/>
                <a:ea typeface="HY목각파임B" panose="02030600000101010101" pitchFamily="18" charset="-127"/>
              </a:rPr>
              <a:t>化</a:t>
            </a:r>
            <a:r>
              <a:rPr lang="ja-JP" altLang="en-US" b="1" dirty="0">
                <a:latin typeface="HY목각파임B" panose="02030600000101010101" pitchFamily="18" charset="-127"/>
                <a:ea typeface="HY목각파임B" panose="02030600000101010101" pitchFamily="18" charset="-127"/>
              </a:rPr>
              <a:t>不良</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25.</a:t>
            </a:r>
            <a:r>
              <a:rPr lang="ja-JP" altLang="en-US" b="1" dirty="0">
                <a:latin typeface="HY목각파임B" panose="02030600000101010101" pitchFamily="18" charset="-127"/>
                <a:ea typeface="HY목각파임B" panose="02030600000101010101" pitchFamily="18" charset="-127"/>
              </a:rPr>
              <a:t>胃炎</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26.</a:t>
            </a:r>
            <a:r>
              <a:rPr lang="ja-JP" altLang="en-US" b="1" dirty="0" smtClean="0">
                <a:latin typeface="HY목각파임B" panose="02030600000101010101" pitchFamily="18" charset="-127"/>
                <a:ea typeface="HY목각파임B" panose="02030600000101010101" pitchFamily="18" charset="-127"/>
              </a:rPr>
              <a:t>肝解毒</a:t>
            </a:r>
            <a:endParaRPr lang="en-US" altLang="ja-JP"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27.</a:t>
            </a:r>
            <a:r>
              <a:rPr lang="ja-JP" altLang="en-US" b="1" dirty="0">
                <a:latin typeface="HY목각파임B" panose="02030600000101010101" pitchFamily="18" charset="-127"/>
                <a:ea typeface="HY목각파임B" panose="02030600000101010101" pitchFamily="18" charset="-127"/>
              </a:rPr>
              <a:t>頭痛</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28.</a:t>
            </a:r>
            <a:r>
              <a:rPr lang="ja-JP" altLang="en-US" b="1" dirty="0" smtClean="0">
                <a:latin typeface="HY목각파임B" panose="02030600000101010101" pitchFamily="18" charset="-127"/>
                <a:ea typeface="HY목각파임B" panose="02030600000101010101" pitchFamily="18" charset="-127"/>
              </a:rPr>
              <a:t>風邪</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29.</a:t>
            </a:r>
            <a:r>
              <a:rPr lang="ja-JP" altLang="en-US" b="1" dirty="0">
                <a:latin typeface="HY목각파임B" panose="02030600000101010101" pitchFamily="18" charset="-127"/>
                <a:ea typeface="HY목각파임B" panose="02030600000101010101" pitchFamily="18" charset="-127"/>
              </a:rPr>
              <a:t>便秘</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30.</a:t>
            </a:r>
            <a:r>
              <a:rPr lang="ko-KR" altLang="en-US" dirty="0"/>
              <a:t> </a:t>
            </a:r>
            <a:r>
              <a:rPr lang="ja-JP" altLang="en-US" dirty="0" smtClean="0"/>
              <a:t>女性</a:t>
            </a:r>
            <a:r>
              <a:rPr lang="ko-KR" altLang="en-US" dirty="0" smtClean="0"/>
              <a:t>疾患</a:t>
            </a:r>
            <a:endParaRPr lang="ko-KR" altLang="en-US" b="1" dirty="0">
              <a:latin typeface="HY목각파임B" panose="02030600000101010101" pitchFamily="18" charset="-127"/>
              <a:ea typeface="HY목각파임B" panose="02030600000101010101" pitchFamily="18" charset="-127"/>
            </a:endParaRPr>
          </a:p>
        </p:txBody>
      </p:sp>
      <p:sp>
        <p:nvSpPr>
          <p:cNvPr id="5" name="TextBox 6"/>
          <p:cNvSpPr txBox="1"/>
          <p:nvPr/>
        </p:nvSpPr>
        <p:spPr>
          <a:xfrm>
            <a:off x="2248855" y="1054311"/>
            <a:ext cx="1944216" cy="5601533"/>
          </a:xfrm>
          <a:prstGeom prst="rect">
            <a:avLst/>
          </a:prstGeom>
          <a:noFill/>
        </p:spPr>
        <p:txBody>
          <a:bodyPr wrap="squar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b="1" dirty="0">
                <a:latin typeface="HY목각파임B" panose="02030600000101010101" pitchFamily="18" charset="-127"/>
                <a:ea typeface="HY목각파임B" panose="02030600000101010101" pitchFamily="18" charset="-127"/>
              </a:rPr>
              <a:t>11</a:t>
            </a:r>
            <a:r>
              <a:rPr lang="en-US" altLang="ko-KR" b="1" dirty="0" smtClean="0">
                <a:latin typeface="HY목각파임B" panose="02030600000101010101" pitchFamily="18" charset="-127"/>
                <a:ea typeface="HY목각파임B" panose="02030600000101010101" pitchFamily="18" charset="-127"/>
              </a:rPr>
              <a:t>.</a:t>
            </a:r>
            <a:r>
              <a:rPr lang="ja-JP" altLang="en-US" b="1" dirty="0" smtClean="0">
                <a:latin typeface="HY목각파임B" panose="02030600000101010101" pitchFamily="18" charset="-127"/>
                <a:ea typeface="HY목각파임B" panose="02030600000101010101" pitchFamily="18" charset="-127"/>
              </a:rPr>
              <a:t>産後病</a:t>
            </a:r>
            <a:endParaRPr lang="en-US" altLang="ja-JP"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12.</a:t>
            </a:r>
            <a:r>
              <a:rPr lang="ja-JP" altLang="en-US" b="1" dirty="0" smtClean="0">
                <a:latin typeface="HY목각파임B" panose="02030600000101010101" pitchFamily="18" charset="-127"/>
                <a:ea typeface="HY목각파임B" panose="02030600000101010101" pitchFamily="18" charset="-127"/>
              </a:rPr>
              <a:t>生理痛</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13</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認知症</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14</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視</a:t>
            </a:r>
            <a:r>
              <a:rPr lang="ja-JP" altLang="en-US" b="1" dirty="0" smtClean="0">
                <a:latin typeface="HY목각파임B" panose="02030600000101010101" pitchFamily="18" charset="-127"/>
                <a:ea typeface="HY목각파임B" panose="02030600000101010101" pitchFamily="18" charset="-127"/>
              </a:rPr>
              <a:t>力</a:t>
            </a:r>
            <a:r>
              <a:rPr lang="ja-JP" altLang="en-US" b="1" dirty="0">
                <a:latin typeface="HY목각파임B" panose="02030600000101010101" pitchFamily="18" charset="-127"/>
                <a:ea typeface="HY목각파임B" panose="02030600000101010101" pitchFamily="18" charset="-127"/>
              </a:rPr>
              <a:t>低下</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15</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不妊</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16</a:t>
            </a:r>
            <a:r>
              <a:rPr lang="en-US" altLang="ko-KR" b="1" dirty="0" smtClean="0">
                <a:latin typeface="HY목각파임B" panose="02030600000101010101" pitchFamily="18" charset="-127"/>
                <a:ea typeface="HY목각파임B" panose="02030600000101010101" pitchFamily="18" charset="-127"/>
              </a:rPr>
              <a:t>.</a:t>
            </a:r>
            <a:r>
              <a:rPr lang="ja-JP" altLang="en-US" b="1" dirty="0" smtClean="0">
                <a:latin typeface="HY목각파임B" panose="02030600000101010101" pitchFamily="18" charset="-127"/>
                <a:ea typeface="HY목각파임B" panose="02030600000101010101" pitchFamily="18" charset="-127"/>
              </a:rPr>
              <a:t>不感症</a:t>
            </a:r>
            <a:endParaRPr lang="en-US" altLang="ja-JP"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17</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喫煙</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18</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飲酒</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19</a:t>
            </a:r>
            <a:r>
              <a:rPr lang="en-US" altLang="ko-KR" b="1" dirty="0" smtClean="0">
                <a:latin typeface="HY목각파임B" panose="02030600000101010101" pitchFamily="18" charset="-127"/>
                <a:ea typeface="HY목각파임B" panose="02030600000101010101" pitchFamily="18" charset="-127"/>
              </a:rPr>
              <a:t>.</a:t>
            </a:r>
            <a:r>
              <a:rPr lang="ja-JP" altLang="en-US" b="1" dirty="0">
                <a:latin typeface="HY목각파임B" panose="02030600000101010101" pitchFamily="18" charset="-127"/>
                <a:ea typeface="HY목각파임B" panose="02030600000101010101" pitchFamily="18" charset="-127"/>
              </a:rPr>
              <a:t>更年期</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a:latin typeface="HY목각파임B" panose="02030600000101010101" pitchFamily="18" charset="-127"/>
              <a:ea typeface="HY목각파임B" panose="02030600000101010101" pitchFamily="18" charset="-127"/>
            </a:endParaRPr>
          </a:p>
          <a:p>
            <a:r>
              <a:rPr lang="en-US" altLang="ko-KR" b="1" dirty="0">
                <a:latin typeface="HY목각파임B" panose="02030600000101010101" pitchFamily="18" charset="-127"/>
                <a:ea typeface="HY목각파임B" panose="02030600000101010101" pitchFamily="18" charset="-127"/>
              </a:rPr>
              <a:t>20</a:t>
            </a:r>
            <a:r>
              <a:rPr lang="en-US" altLang="ko-KR" b="1" dirty="0" smtClean="0">
                <a:latin typeface="HY목각파임B" panose="02030600000101010101" pitchFamily="18" charset="-127"/>
                <a:ea typeface="HY목각파임B" panose="02030600000101010101" pitchFamily="18" charset="-127"/>
              </a:rPr>
              <a:t>.</a:t>
            </a:r>
            <a:r>
              <a:rPr lang="ja-JP" altLang="en-US" b="1" dirty="0" smtClean="0">
                <a:latin typeface="HY목각파임B" panose="02030600000101010101" pitchFamily="18" charset="-127"/>
                <a:ea typeface="HY목각파임B" panose="02030600000101010101" pitchFamily="18" charset="-127"/>
              </a:rPr>
              <a:t>癌</a:t>
            </a:r>
            <a:r>
              <a:rPr lang="ja-JP" altLang="en-US" b="1" dirty="0">
                <a:latin typeface="HY목각파임B" panose="02030600000101010101" pitchFamily="18" charset="-127"/>
                <a:ea typeface="HY목각파임B" panose="02030600000101010101" pitchFamily="18" charset="-127"/>
              </a:rPr>
              <a:t>予防</a:t>
            </a:r>
            <a:endParaRPr lang="en-US" altLang="ko-KR" b="1" dirty="0">
              <a:latin typeface="HY목각파임B" panose="02030600000101010101" pitchFamily="18" charset="-127"/>
              <a:ea typeface="HY목각파임B" panose="02030600000101010101" pitchFamily="18" charset="-127"/>
            </a:endParaRPr>
          </a:p>
          <a:p>
            <a:endParaRPr lang="ko-KR" altLang="en-US" sz="1600" b="1" dirty="0">
              <a:latin typeface="HY목각파임B" panose="02030600000101010101" pitchFamily="18" charset="-127"/>
              <a:ea typeface="HY목각파임B" panose="02030600000101010101" pitchFamily="18" charset="-127"/>
            </a:endParaRPr>
          </a:p>
        </p:txBody>
      </p:sp>
      <p:sp>
        <p:nvSpPr>
          <p:cNvPr id="6" name="TextBox 7"/>
          <p:cNvSpPr txBox="1"/>
          <p:nvPr/>
        </p:nvSpPr>
        <p:spPr>
          <a:xfrm>
            <a:off x="6209295" y="1041149"/>
            <a:ext cx="2016224" cy="2862322"/>
          </a:xfrm>
          <a:prstGeom prst="rect">
            <a:avLst/>
          </a:prstGeom>
          <a:noFill/>
        </p:spPr>
        <p:txBody>
          <a:bodyPr wrap="squar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dirty="0" smtClean="0">
                <a:latin typeface="HY목각파임B" panose="02030600000101010101" pitchFamily="18" charset="-127"/>
                <a:ea typeface="HY목각파임B" panose="02030600000101010101" pitchFamily="18" charset="-127"/>
              </a:rPr>
              <a:t>3</a:t>
            </a:r>
            <a:r>
              <a:rPr lang="en-US" altLang="ko-KR" b="1" dirty="0" smtClean="0">
                <a:latin typeface="HY목각파임B" panose="02030600000101010101" pitchFamily="18" charset="-127"/>
                <a:ea typeface="HY목각파임B" panose="02030600000101010101" pitchFamily="18" charset="-127"/>
              </a:rPr>
              <a:t>1.</a:t>
            </a:r>
            <a:r>
              <a:rPr lang="ja-JP" altLang="en-US" b="1" dirty="0">
                <a:latin typeface="HY목각파임B" panose="02030600000101010101" pitchFamily="18" charset="-127"/>
                <a:ea typeface="HY목각파임B" panose="02030600000101010101" pitchFamily="18" charset="-127"/>
              </a:rPr>
              <a:t>アトピ</a:t>
            </a:r>
            <a:r>
              <a:rPr lang="ja-JP" altLang="en-US" b="1" dirty="0" smtClean="0">
                <a:latin typeface="HY목각파임B" panose="02030600000101010101" pitchFamily="18" charset="-127"/>
                <a:ea typeface="HY목각파임B" panose="02030600000101010101" pitchFamily="18" charset="-127"/>
              </a:rPr>
              <a:t>ー</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32.</a:t>
            </a:r>
            <a:r>
              <a:rPr lang="ja-JP" altLang="en-US" b="1" dirty="0" smtClean="0">
                <a:latin typeface="HY목각파임B" panose="02030600000101010101" pitchFamily="18" charset="-127"/>
                <a:ea typeface="HY목각파임B" panose="02030600000101010101" pitchFamily="18" charset="-127"/>
              </a:rPr>
              <a:t>乾燥症</a:t>
            </a:r>
            <a:endParaRPr lang="en-US" altLang="ja-JP"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33.</a:t>
            </a:r>
            <a:r>
              <a:rPr lang="ja-JP" altLang="en-US" b="1" dirty="0">
                <a:latin typeface="HY목각파임B" panose="02030600000101010101" pitchFamily="18" charset="-127"/>
                <a:ea typeface="HY목각파임B" panose="02030600000101010101" pitchFamily="18" charset="-127"/>
              </a:rPr>
              <a:t>体</a:t>
            </a:r>
            <a:r>
              <a:rPr lang="ja-JP" altLang="en-US" b="1" dirty="0" smtClean="0">
                <a:latin typeface="HY목각파임B" panose="02030600000101010101" pitchFamily="18" charset="-127"/>
                <a:ea typeface="HY목각파임B" panose="02030600000101010101" pitchFamily="18" charset="-127"/>
              </a:rPr>
              <a:t>質</a:t>
            </a:r>
            <a:r>
              <a:rPr lang="ja-JP" altLang="en-US" b="1" dirty="0">
                <a:latin typeface="HY목각파임B" panose="02030600000101010101" pitchFamily="18" charset="-127"/>
                <a:ea typeface="HY목각파임B" panose="02030600000101010101" pitchFamily="18" charset="-127"/>
              </a:rPr>
              <a:t>改善</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34.</a:t>
            </a:r>
            <a:r>
              <a:rPr lang="ja-JP" altLang="en-US" b="1" dirty="0">
                <a:latin typeface="HY목각파임B" panose="02030600000101010101" pitchFamily="18" charset="-127"/>
                <a:ea typeface="HY목각파임B" panose="02030600000101010101" pitchFamily="18" charset="-127"/>
              </a:rPr>
              <a:t>不眠症</a:t>
            </a:r>
            <a:endParaRPr lang="en-US" altLang="ko-KR" b="1" dirty="0" smtClean="0">
              <a:latin typeface="HY목각파임B" panose="02030600000101010101" pitchFamily="18" charset="-127"/>
              <a:ea typeface="HY목각파임B" panose="02030600000101010101" pitchFamily="18" charset="-127"/>
            </a:endParaRPr>
          </a:p>
          <a:p>
            <a:endParaRPr lang="en-US" altLang="ko-KR" b="1" dirty="0" smtClean="0">
              <a:latin typeface="HY목각파임B" panose="02030600000101010101" pitchFamily="18" charset="-127"/>
              <a:ea typeface="HY목각파임B" panose="02030600000101010101" pitchFamily="18" charset="-127"/>
            </a:endParaRPr>
          </a:p>
          <a:p>
            <a:r>
              <a:rPr lang="en-US" altLang="ko-KR" b="1" dirty="0" smtClean="0">
                <a:latin typeface="HY목각파임B" panose="02030600000101010101" pitchFamily="18" charset="-127"/>
                <a:ea typeface="HY목각파임B" panose="02030600000101010101" pitchFamily="18" charset="-127"/>
              </a:rPr>
              <a:t>35.</a:t>
            </a:r>
            <a:r>
              <a:rPr lang="ja-JP" altLang="en-US" b="1" dirty="0">
                <a:latin typeface="HY목각파임B" panose="02030600000101010101" pitchFamily="18" charset="-127"/>
                <a:ea typeface="HY목각파임B" panose="02030600000101010101" pitchFamily="18" charset="-127"/>
              </a:rPr>
              <a:t>痔</a:t>
            </a:r>
            <a:endParaRPr lang="en-US" altLang="ko-KR" b="1" dirty="0" smtClean="0">
              <a:latin typeface="HY목각파임B" panose="02030600000101010101" pitchFamily="18" charset="-127"/>
              <a:ea typeface="HY목각파임B" panose="02030600000101010101" pitchFamily="18" charset="-127"/>
            </a:endParaRPr>
          </a:p>
          <a:p>
            <a:endParaRPr lang="ko-KR" altLang="en-US" dirty="0">
              <a:latin typeface="HY목각파임B" panose="02030600000101010101" pitchFamily="18" charset="-127"/>
              <a:ea typeface="HY목각파임B" panose="02030600000101010101" pitchFamily="18" charset="-127"/>
            </a:endParaRPr>
          </a:p>
        </p:txBody>
      </p:sp>
      <p:pic>
        <p:nvPicPr>
          <p:cNvPr id="7" name="Picture 3" descr="H:\황진인터네셔널\황진로고_한자.jpg"/>
          <p:cNvPicPr>
            <a:picLocks noChangeAspect="1" noChangeArrowheads="1"/>
          </p:cNvPicPr>
          <p:nvPr/>
        </p:nvPicPr>
        <p:blipFill>
          <a:blip r:embed="rId4"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extLst>
      <p:ext uri="{BB962C8B-B14F-4D97-AF65-F5344CB8AC3E}">
        <p14:creationId xmlns:p14="http://schemas.microsoft.com/office/powerpoint/2010/main" val="637947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순서도: 대체 처리 20"/>
          <p:cNvSpPr/>
          <p:nvPr/>
        </p:nvSpPr>
        <p:spPr>
          <a:xfrm>
            <a:off x="1857375" y="2643188"/>
            <a:ext cx="1357313"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婦人病</a:t>
            </a:r>
            <a:endParaRPr kumimoji="0" lang="ko-KR" altLang="en-US">
              <a:solidFill>
                <a:srgbClr val="FFFFFF"/>
              </a:solidFill>
            </a:endParaRPr>
          </a:p>
        </p:txBody>
      </p:sp>
      <p:sp>
        <p:nvSpPr>
          <p:cNvPr id="22" name="순서도: 대체 처리 21"/>
          <p:cNvSpPr/>
          <p:nvPr/>
        </p:nvSpPr>
        <p:spPr>
          <a:xfrm>
            <a:off x="3857625" y="2643188"/>
            <a:ext cx="1357313"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肛門疾患</a:t>
            </a:r>
            <a:endParaRPr kumimoji="0" lang="ko-KR" altLang="en-US">
              <a:solidFill>
                <a:srgbClr val="FFFFFF"/>
              </a:solidFill>
            </a:endParaRPr>
          </a:p>
        </p:txBody>
      </p:sp>
      <p:sp>
        <p:nvSpPr>
          <p:cNvPr id="23" name="순서도: 대체 처리 22"/>
          <p:cNvSpPr/>
          <p:nvPr/>
        </p:nvSpPr>
        <p:spPr>
          <a:xfrm>
            <a:off x="5857875" y="2643188"/>
            <a:ext cx="1357313"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下腹部</a:t>
            </a:r>
            <a:r>
              <a:rPr kumimoji="0" lang="ko-KR" altLang="en-US">
                <a:solidFill>
                  <a:srgbClr val="FFFFFF"/>
                </a:solidFill>
              </a:rPr>
              <a:t> </a:t>
            </a:r>
            <a:endParaRPr kumimoji="0" lang="en-US" altLang="ko-KR">
              <a:solidFill>
                <a:srgbClr val="FFFFFF"/>
              </a:solidFill>
            </a:endParaRPr>
          </a:p>
          <a:p>
            <a:pPr algn="ctr" latinLnBrk="1">
              <a:defRPr/>
            </a:pPr>
            <a:r>
              <a:rPr kumimoji="0" lang="ja-JP" altLang="en-US">
                <a:solidFill>
                  <a:srgbClr val="FFFFFF"/>
                </a:solidFill>
                <a:ea typeface="ＭＳ Ｐゴシック" charset="-128"/>
              </a:rPr>
              <a:t>肥満</a:t>
            </a:r>
            <a:endParaRPr kumimoji="0" lang="ko-KR" altLang="en-US">
              <a:solidFill>
                <a:srgbClr val="FFFFFF"/>
              </a:solidFill>
            </a:endParaRPr>
          </a:p>
        </p:txBody>
      </p:sp>
      <p:sp>
        <p:nvSpPr>
          <p:cNvPr id="24" name="순서도: 대체 처리 23"/>
          <p:cNvSpPr/>
          <p:nvPr/>
        </p:nvSpPr>
        <p:spPr>
          <a:xfrm>
            <a:off x="357188" y="3786188"/>
            <a:ext cx="1357312"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不妊</a:t>
            </a:r>
            <a:endParaRPr kumimoji="0" lang="ko-KR" altLang="en-US">
              <a:solidFill>
                <a:srgbClr val="FFFFFF"/>
              </a:solidFill>
            </a:endParaRPr>
          </a:p>
        </p:txBody>
      </p:sp>
      <p:sp>
        <p:nvSpPr>
          <p:cNvPr id="25" name="순서도: 대체 처리 24"/>
          <p:cNvSpPr/>
          <p:nvPr/>
        </p:nvSpPr>
        <p:spPr>
          <a:xfrm>
            <a:off x="2786063" y="3786188"/>
            <a:ext cx="1357312"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性生活</a:t>
            </a:r>
            <a:endParaRPr kumimoji="0" lang="en-US" altLang="ko-KR">
              <a:solidFill>
                <a:srgbClr val="FFFFFF"/>
              </a:solidFill>
            </a:endParaRPr>
          </a:p>
          <a:p>
            <a:pPr algn="ctr" latinLnBrk="1">
              <a:defRPr/>
            </a:pPr>
            <a:r>
              <a:rPr kumimoji="0" lang="ja-JP" altLang="en-US">
                <a:solidFill>
                  <a:srgbClr val="FFFFFF"/>
                </a:solidFill>
                <a:ea typeface="ＭＳ Ｐゴシック" charset="-128"/>
              </a:rPr>
              <a:t>改善</a:t>
            </a:r>
            <a:endParaRPr kumimoji="0" lang="ko-KR" altLang="en-US">
              <a:solidFill>
                <a:srgbClr val="FFFFFF"/>
              </a:solidFill>
            </a:endParaRPr>
          </a:p>
        </p:txBody>
      </p:sp>
      <p:sp>
        <p:nvSpPr>
          <p:cNvPr id="26" name="순서도: 대체 처리 25"/>
          <p:cNvSpPr/>
          <p:nvPr/>
        </p:nvSpPr>
        <p:spPr>
          <a:xfrm>
            <a:off x="5072063" y="3786188"/>
            <a:ext cx="1357312"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皮膚美容</a:t>
            </a:r>
            <a:endParaRPr kumimoji="0" lang="ko-KR" altLang="en-US">
              <a:solidFill>
                <a:srgbClr val="FFFFFF"/>
              </a:solidFill>
            </a:endParaRPr>
          </a:p>
        </p:txBody>
      </p:sp>
      <p:sp>
        <p:nvSpPr>
          <p:cNvPr id="27" name="순서도: 대체 처리 26"/>
          <p:cNvSpPr/>
          <p:nvPr/>
        </p:nvSpPr>
        <p:spPr>
          <a:xfrm>
            <a:off x="7286625" y="3786188"/>
            <a:ext cx="1357313" cy="642937"/>
          </a:xfrm>
          <a:prstGeom prst="flowChartAlternateProces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ダイエット</a:t>
            </a:r>
            <a:endParaRPr kumimoji="0" lang="ko-KR" altLang="en-US">
              <a:solidFill>
                <a:srgbClr val="FFFFFF"/>
              </a:solidFill>
            </a:endParaRPr>
          </a:p>
        </p:txBody>
      </p:sp>
      <p:cxnSp>
        <p:nvCxnSpPr>
          <p:cNvPr id="29" name="직선 연결선 28"/>
          <p:cNvCxnSpPr>
            <a:stCxn id="21" idx="0"/>
          </p:cNvCxnSpPr>
          <p:nvPr/>
        </p:nvCxnSpPr>
        <p:spPr>
          <a:xfrm rot="5400000" flipH="1" flipV="1">
            <a:off x="2946400" y="1874838"/>
            <a:ext cx="357188" cy="1179512"/>
          </a:xfrm>
          <a:prstGeom prst="bentConnector2">
            <a:avLst/>
          </a:prstGeom>
          <a:ln/>
        </p:spPr>
        <p:style>
          <a:lnRef idx="1">
            <a:schemeClr val="dk1"/>
          </a:lnRef>
          <a:fillRef idx="0">
            <a:schemeClr val="dk1"/>
          </a:fillRef>
          <a:effectRef idx="0">
            <a:schemeClr val="dk1"/>
          </a:effectRef>
          <a:fontRef idx="minor">
            <a:schemeClr val="tx1"/>
          </a:fontRef>
        </p:style>
      </p:cxnSp>
      <p:cxnSp>
        <p:nvCxnSpPr>
          <p:cNvPr id="30" name="직선 연결선 28"/>
          <p:cNvCxnSpPr>
            <a:stCxn id="23" idx="0"/>
          </p:cNvCxnSpPr>
          <p:nvPr/>
        </p:nvCxnSpPr>
        <p:spPr>
          <a:xfrm rot="16200000" flipV="1">
            <a:off x="5697538" y="1803400"/>
            <a:ext cx="357188" cy="1322387"/>
          </a:xfrm>
          <a:prstGeom prst="bentConnector2">
            <a:avLst/>
          </a:prstGeom>
          <a:ln/>
        </p:spPr>
        <p:style>
          <a:lnRef idx="1">
            <a:schemeClr val="dk1"/>
          </a:lnRef>
          <a:fillRef idx="0">
            <a:schemeClr val="dk1"/>
          </a:fillRef>
          <a:effectRef idx="0">
            <a:schemeClr val="dk1"/>
          </a:effectRef>
          <a:fontRef idx="minor">
            <a:schemeClr val="tx1"/>
          </a:fontRef>
        </p:style>
      </p:cxnSp>
      <p:cxnSp>
        <p:nvCxnSpPr>
          <p:cNvPr id="36" name="직선 연결선 28"/>
          <p:cNvCxnSpPr>
            <a:stCxn id="27" idx="0"/>
          </p:cNvCxnSpPr>
          <p:nvPr/>
        </p:nvCxnSpPr>
        <p:spPr>
          <a:xfrm rot="16200000" flipV="1">
            <a:off x="5840413" y="1660525"/>
            <a:ext cx="1785938" cy="2465387"/>
          </a:xfrm>
          <a:prstGeom prst="bentConnector2">
            <a:avLst/>
          </a:prstGeom>
          <a:ln/>
        </p:spPr>
        <p:style>
          <a:lnRef idx="1">
            <a:schemeClr val="dk1"/>
          </a:lnRef>
          <a:fillRef idx="0">
            <a:schemeClr val="dk1"/>
          </a:fillRef>
          <a:effectRef idx="0">
            <a:schemeClr val="dk1"/>
          </a:effectRef>
          <a:fontRef idx="minor">
            <a:schemeClr val="tx1"/>
          </a:fontRef>
        </p:style>
      </p:cxnSp>
      <p:cxnSp>
        <p:nvCxnSpPr>
          <p:cNvPr id="40" name="직선 연결선 28"/>
          <p:cNvCxnSpPr>
            <a:stCxn id="26" idx="0"/>
          </p:cNvCxnSpPr>
          <p:nvPr/>
        </p:nvCxnSpPr>
        <p:spPr>
          <a:xfrm rot="16200000" flipV="1">
            <a:off x="4661694" y="2696369"/>
            <a:ext cx="1500188" cy="679450"/>
          </a:xfrm>
          <a:prstGeom prst="bentConnector3">
            <a:avLst>
              <a:gd name="adj1" fmla="val 83293"/>
            </a:avLst>
          </a:prstGeom>
          <a:ln/>
        </p:spPr>
        <p:style>
          <a:lnRef idx="1">
            <a:schemeClr val="dk1"/>
          </a:lnRef>
          <a:fillRef idx="0">
            <a:schemeClr val="dk1"/>
          </a:fillRef>
          <a:effectRef idx="0">
            <a:schemeClr val="dk1"/>
          </a:effectRef>
          <a:fontRef idx="minor">
            <a:schemeClr val="tx1"/>
          </a:fontRef>
        </p:style>
      </p:cxnSp>
      <p:cxnSp>
        <p:nvCxnSpPr>
          <p:cNvPr id="46" name="직선 연결선 28"/>
          <p:cNvCxnSpPr/>
          <p:nvPr/>
        </p:nvCxnSpPr>
        <p:spPr>
          <a:xfrm rot="5400000" flipH="1" flipV="1">
            <a:off x="2821781" y="2750344"/>
            <a:ext cx="1500188" cy="571500"/>
          </a:xfrm>
          <a:prstGeom prst="bentConnector3">
            <a:avLst>
              <a:gd name="adj1" fmla="val 81244"/>
            </a:avLst>
          </a:prstGeom>
          <a:ln/>
        </p:spPr>
        <p:style>
          <a:lnRef idx="1">
            <a:schemeClr val="dk1"/>
          </a:lnRef>
          <a:fillRef idx="0">
            <a:schemeClr val="dk1"/>
          </a:fillRef>
          <a:effectRef idx="0">
            <a:schemeClr val="dk1"/>
          </a:effectRef>
          <a:fontRef idx="minor">
            <a:schemeClr val="tx1"/>
          </a:fontRef>
        </p:style>
      </p:cxnSp>
      <p:cxnSp>
        <p:nvCxnSpPr>
          <p:cNvPr id="51" name="직선 연결선 28"/>
          <p:cNvCxnSpPr>
            <a:stCxn id="24" idx="0"/>
          </p:cNvCxnSpPr>
          <p:nvPr/>
        </p:nvCxnSpPr>
        <p:spPr>
          <a:xfrm rot="5400000" flipH="1" flipV="1">
            <a:off x="1481932" y="1624806"/>
            <a:ext cx="1714500" cy="2608263"/>
          </a:xfrm>
          <a:prstGeom prst="bentConnector2">
            <a:avLst/>
          </a:prstGeom>
          <a:ln/>
        </p:spPr>
        <p:style>
          <a:lnRef idx="1">
            <a:schemeClr val="dk1"/>
          </a:lnRef>
          <a:fillRef idx="0">
            <a:schemeClr val="dk1"/>
          </a:fillRef>
          <a:effectRef idx="0">
            <a:schemeClr val="dk1"/>
          </a:effectRef>
          <a:fontRef idx="minor">
            <a:schemeClr val="tx1"/>
          </a:fontRef>
        </p:style>
      </p:cxnSp>
      <p:cxnSp>
        <p:nvCxnSpPr>
          <p:cNvPr id="56" name="직선 연결선 28"/>
          <p:cNvCxnSpPr>
            <a:endCxn id="3074" idx="2"/>
          </p:cNvCxnSpPr>
          <p:nvPr/>
        </p:nvCxnSpPr>
        <p:spPr>
          <a:xfrm rot="16200000" flipV="1">
            <a:off x="4389438" y="2460625"/>
            <a:ext cx="222250" cy="0"/>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sp>
        <p:nvSpPr>
          <p:cNvPr id="24592" name="TextBox 57"/>
          <p:cNvSpPr txBox="1">
            <a:spLocks noChangeArrowheads="1"/>
          </p:cNvSpPr>
          <p:nvPr/>
        </p:nvSpPr>
        <p:spPr bwMode="auto">
          <a:xfrm>
            <a:off x="714375" y="4652963"/>
            <a:ext cx="7786688" cy="1258887"/>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just" latinLnBrk="1">
              <a:lnSpc>
                <a:spcPct val="110000"/>
              </a:lnSpc>
            </a:pP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神経痛、腰痛、関節炎、筋肉痛などの痛み緩和</a:t>
            </a:r>
            <a:r>
              <a:rPr kumimoji="0" lang="ko-KR" altLang="en-US" sz="1400">
                <a:solidFill>
                  <a:srgbClr val="000000"/>
                </a:solidFill>
                <a:latin typeface="HY울릉도M"/>
                <a:ea typeface="HY울릉도M"/>
                <a:cs typeface="HY울릉도M"/>
              </a:rPr>
              <a:t>                  </a:t>
            </a: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血液循環の促進</a:t>
            </a:r>
            <a:r>
              <a:rPr kumimoji="0" lang="ko-KR" altLang="en-US" sz="1400">
                <a:solidFill>
                  <a:srgbClr val="000000"/>
                </a:solidFill>
                <a:latin typeface="HY울릉도M"/>
                <a:ea typeface="HY울릉도M"/>
                <a:cs typeface="HY울릉도M"/>
              </a:rPr>
              <a:t> </a:t>
            </a:r>
          </a:p>
          <a:p>
            <a:pPr latinLnBrk="1">
              <a:lnSpc>
                <a:spcPct val="110000"/>
              </a:lnSpc>
            </a:pP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体内の老廃物を放出</a:t>
            </a:r>
            <a:r>
              <a:rPr kumimoji="0" lang="ko-KR" altLang="en-US"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　　</a:t>
            </a:r>
            <a:r>
              <a:rPr kumimoji="0" lang="ko-KR" altLang="en-US" sz="1400">
                <a:solidFill>
                  <a:srgbClr val="000000"/>
                </a:solidFill>
                <a:latin typeface="HY울릉도M"/>
                <a:ea typeface="HY울릉도M"/>
                <a:cs typeface="HY울릉도M"/>
              </a:rPr>
              <a:t>           </a:t>
            </a: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防虫、抗菌作用</a:t>
            </a:r>
            <a:r>
              <a:rPr kumimoji="0" lang="ko-KR" altLang="en-US" sz="1400">
                <a:solidFill>
                  <a:srgbClr val="000000"/>
                </a:solidFill>
                <a:latin typeface="HY울릉도M"/>
                <a:ea typeface="HY울릉도M"/>
                <a:cs typeface="HY울릉도M"/>
              </a:rPr>
              <a:t> </a:t>
            </a:r>
          </a:p>
          <a:p>
            <a:pPr latinLnBrk="1">
              <a:lnSpc>
                <a:spcPct val="110000"/>
              </a:lnSpc>
            </a:pP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室内湿気除去</a:t>
            </a:r>
            <a:r>
              <a:rPr kumimoji="0" lang="ko-KR" altLang="en-US"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　　</a:t>
            </a:r>
            <a:r>
              <a:rPr kumimoji="0" lang="en-US" altLang="ko-KR"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不眠症治療及び老化防止</a:t>
            </a:r>
            <a:r>
              <a:rPr kumimoji="0" lang="ko-KR" altLang="en-US" sz="1400">
                <a:solidFill>
                  <a:srgbClr val="000000"/>
                </a:solidFill>
                <a:latin typeface="HY울릉도M"/>
                <a:ea typeface="HY울릉도M"/>
                <a:cs typeface="HY울릉도M"/>
              </a:rPr>
              <a:t> </a:t>
            </a:r>
          </a:p>
          <a:p>
            <a:pPr latinLnBrk="1">
              <a:lnSpc>
                <a:spcPct val="110000"/>
              </a:lnSpc>
              <a:buFontTx/>
              <a:buChar char="-"/>
            </a:pPr>
            <a:r>
              <a:rPr kumimoji="0" lang="ko-KR" altLang="en-US"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ストレス、二日酔い、無気力症解消に優れる</a:t>
            </a:r>
            <a:endParaRPr kumimoji="0" lang="en-US" altLang="ko-KR" sz="1400">
              <a:solidFill>
                <a:srgbClr val="000000"/>
              </a:solidFill>
              <a:latin typeface="HY울릉도M"/>
              <a:ea typeface="HY울릉도M"/>
              <a:cs typeface="HY울릉도M"/>
            </a:endParaRPr>
          </a:p>
          <a:p>
            <a:pPr latinLnBrk="1">
              <a:lnSpc>
                <a:spcPct val="110000"/>
              </a:lnSpc>
              <a:buFontTx/>
              <a:buChar char="-"/>
            </a:pPr>
            <a:r>
              <a:rPr kumimoji="0" lang="ko-KR" altLang="en-US" sz="1400">
                <a:solidFill>
                  <a:srgbClr val="000000"/>
                </a:solidFill>
                <a:latin typeface="HY울릉도M"/>
                <a:ea typeface="HY울릉도M"/>
                <a:cs typeface="HY울릉도M"/>
              </a:rPr>
              <a:t> </a:t>
            </a:r>
            <a:r>
              <a:rPr kumimoji="0" lang="ja-JP" altLang="en-US" sz="1400">
                <a:solidFill>
                  <a:srgbClr val="000000"/>
                </a:solidFill>
                <a:latin typeface="HY울릉도M"/>
                <a:ea typeface="HY울릉도M"/>
                <a:cs typeface="HY울릉도M"/>
              </a:rPr>
              <a:t>水銀、鉛などの空気中の重金属成分を分離抽出して室内空気浄化機能</a:t>
            </a:r>
            <a:endParaRPr kumimoji="0" lang="en-US" altLang="ko-KR" sz="1400">
              <a:solidFill>
                <a:srgbClr val="000000"/>
              </a:solidFill>
              <a:latin typeface="HY울릉도M"/>
              <a:ea typeface="HY울릉도M"/>
              <a:cs typeface="HY울릉도M"/>
            </a:endParaRPr>
          </a:p>
        </p:txBody>
      </p:sp>
      <p:sp>
        <p:nvSpPr>
          <p:cNvPr id="24593" name="TextBox 58"/>
          <p:cNvSpPr txBox="1">
            <a:spLocks noChangeArrowheads="1"/>
          </p:cNvSpPr>
          <p:nvPr/>
        </p:nvSpPr>
        <p:spPr bwMode="auto">
          <a:xfrm>
            <a:off x="4429125" y="6273800"/>
            <a:ext cx="2335213" cy="366713"/>
          </a:xfrm>
          <a:prstGeom prst="rect">
            <a:avLst/>
          </a:prstGeom>
          <a:noFill/>
          <a:ln w="9525">
            <a:noFill/>
            <a:miter lim="800000"/>
            <a:headEnd/>
            <a:tailEnd/>
          </a:ln>
        </p:spPr>
        <p:txBody>
          <a:bodyPr wrap="none">
            <a:spAutoFit/>
          </a:bodyPr>
          <a:lstStyle/>
          <a:p>
            <a:pPr latinLnBrk="1"/>
            <a:r>
              <a:rPr kumimoji="0" lang="ja-JP" altLang="en-US">
                <a:solidFill>
                  <a:srgbClr val="80563C"/>
                </a:solidFill>
                <a:latin typeface="Cambria" pitchFamily="18" charset="0"/>
              </a:rPr>
              <a:t>韓国の伝統を世界へ</a:t>
            </a:r>
            <a:r>
              <a:rPr kumimoji="0" lang="ko-KR" altLang="en-US">
                <a:solidFill>
                  <a:srgbClr val="80563C"/>
                </a:solidFill>
                <a:latin typeface="Cambria" pitchFamily="18" charset="0"/>
                <a:ea typeface="HY견명조" pitchFamily="18" charset="-127"/>
              </a:rPr>
              <a:t> </a:t>
            </a:r>
            <a:r>
              <a:rPr kumimoji="0" lang="en-US" altLang="ko-KR">
                <a:solidFill>
                  <a:srgbClr val="80563C"/>
                </a:solidFill>
                <a:latin typeface="Cambria" pitchFamily="18" charset="0"/>
                <a:ea typeface="HY견명조" pitchFamily="18" charset="-127"/>
              </a:rPr>
              <a:t>-</a:t>
            </a:r>
            <a:endParaRPr kumimoji="0" lang="ko-KR" altLang="en-US">
              <a:solidFill>
                <a:srgbClr val="80563C"/>
              </a:solidFill>
              <a:latin typeface="Cambria" pitchFamily="18" charset="0"/>
              <a:ea typeface="HY견명조" pitchFamily="18" charset="-127"/>
            </a:endParaRPr>
          </a:p>
        </p:txBody>
      </p:sp>
      <p:pic>
        <p:nvPicPr>
          <p:cNvPr id="24594" name="그림 59" descr="가로로고.jpg"/>
          <p:cNvPicPr>
            <a:picLocks noChangeAspect="1"/>
          </p:cNvPicPr>
          <p:nvPr/>
        </p:nvPicPr>
        <p:blipFill>
          <a:blip r:embed="rId3" cstate="print"/>
          <a:srcRect/>
          <a:stretch>
            <a:fillRect/>
          </a:stretch>
        </p:blipFill>
        <p:spPr bwMode="auto">
          <a:xfrm>
            <a:off x="6858000" y="6172200"/>
            <a:ext cx="2089150" cy="614363"/>
          </a:xfrm>
          <a:prstGeom prst="rect">
            <a:avLst/>
          </a:prstGeom>
          <a:noFill/>
          <a:ln w="9525">
            <a:noFill/>
            <a:miter lim="800000"/>
            <a:headEnd/>
            <a:tailEnd/>
          </a:ln>
        </p:spPr>
      </p:pic>
      <p:pic>
        <p:nvPicPr>
          <p:cNvPr id="20" name="그림 19" descr="좌훈+탕기.jpg"/>
          <p:cNvPicPr>
            <a:picLocks noChangeAspect="1"/>
          </p:cNvPicPr>
          <p:nvPr/>
        </p:nvPicPr>
        <p:blipFill>
          <a:blip r:embed="rId4" cstate="print">
            <a:lum bright="10000"/>
          </a:blip>
          <a:stretch>
            <a:fillRect/>
          </a:stretch>
        </p:blipFill>
        <p:spPr>
          <a:xfrm>
            <a:off x="3643306" y="214290"/>
            <a:ext cx="1714512" cy="1962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3" descr="H:\황진인터네셔널\황진로고_한자.jpg"/>
          <p:cNvPicPr>
            <a:picLocks noChangeAspect="1" noChangeArrowheads="1"/>
          </p:cNvPicPr>
          <p:nvPr/>
        </p:nvPicPr>
        <p:blipFill>
          <a:blip r:embed="rId5"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285750" y="285750"/>
            <a:ext cx="5143500"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使用方法</a:t>
            </a:r>
            <a:endParaRPr kumimoji="0" lang="ko-KR" altLang="en-US" sz="3200">
              <a:solidFill>
                <a:srgbClr val="80563C"/>
              </a:solidFill>
              <a:latin typeface="HY태백B"/>
              <a:ea typeface="HY태백B"/>
              <a:cs typeface="HY태백B"/>
            </a:endParaRPr>
          </a:p>
        </p:txBody>
      </p:sp>
      <p:sp>
        <p:nvSpPr>
          <p:cNvPr id="14" name="굽은 화살표 13"/>
          <p:cNvSpPr/>
          <p:nvPr/>
        </p:nvSpPr>
        <p:spPr>
          <a:xfrm flipV="1">
            <a:off x="2071688" y="2857500"/>
            <a:ext cx="857250" cy="8572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ko-KR" altLang="en-US">
              <a:solidFill>
                <a:schemeClr val="tx1"/>
              </a:solidFill>
            </a:endParaRPr>
          </a:p>
        </p:txBody>
      </p:sp>
      <p:sp>
        <p:nvSpPr>
          <p:cNvPr id="15" name="굽은 화살표 14"/>
          <p:cNvSpPr/>
          <p:nvPr/>
        </p:nvSpPr>
        <p:spPr>
          <a:xfrm flipV="1">
            <a:off x="5072063" y="4572000"/>
            <a:ext cx="857250" cy="8572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ko-KR" altLang="en-US">
              <a:solidFill>
                <a:schemeClr val="tx1"/>
              </a:solidFill>
            </a:endParaRPr>
          </a:p>
        </p:txBody>
      </p:sp>
      <p:sp>
        <p:nvSpPr>
          <p:cNvPr id="25607" name="TextBox 15"/>
          <p:cNvSpPr txBox="1">
            <a:spLocks noChangeArrowheads="1"/>
          </p:cNvSpPr>
          <p:nvPr/>
        </p:nvSpPr>
        <p:spPr bwMode="auto">
          <a:xfrm>
            <a:off x="3214688" y="1263650"/>
            <a:ext cx="5500687" cy="1169551"/>
          </a:xfrm>
          <a:prstGeom prst="rect">
            <a:avLst/>
          </a:prstGeom>
          <a:noFill/>
          <a:ln w="9525">
            <a:noFill/>
            <a:miter lim="800000"/>
            <a:headEnd/>
            <a:tailEnd/>
          </a:ln>
        </p:spPr>
        <p:txBody>
          <a:bodyPr>
            <a:spAutoFit/>
          </a:bodyPr>
          <a:lstStyle/>
          <a:p>
            <a:pPr latinLnBrk="1"/>
            <a:r>
              <a:rPr kumimoji="0" lang="ja-JP" altLang="en-US" sz="1400" dirty="0">
                <a:latin typeface="Cambria" pitchFamily="18" charset="0"/>
              </a:rPr>
              <a:t>１．壷に半分程度温かいお湯（７０℃以上）を入れて薬剤</a:t>
            </a:r>
            <a:r>
              <a:rPr kumimoji="0" lang="ja-JP" altLang="en-US" sz="1400" dirty="0" smtClean="0">
                <a:latin typeface="Cambria" pitchFamily="18" charset="0"/>
              </a:rPr>
              <a:t>を</a:t>
            </a:r>
            <a:r>
              <a:rPr kumimoji="0" lang="en-US" altLang="ja-JP" sz="1400" dirty="0" smtClean="0">
                <a:latin typeface="Cambria" pitchFamily="18" charset="0"/>
              </a:rPr>
              <a:t>12</a:t>
            </a:r>
            <a:r>
              <a:rPr kumimoji="0" lang="ja-JP" altLang="en-US" sz="1400" dirty="0" smtClean="0">
                <a:latin typeface="Cambria" pitchFamily="18" charset="0"/>
              </a:rPr>
              <a:t>ｇ</a:t>
            </a:r>
            <a:r>
              <a:rPr kumimoji="0" lang="ja-JP" altLang="en-US" sz="1400" dirty="0">
                <a:latin typeface="Cambria" pitchFamily="18" charset="0"/>
              </a:rPr>
              <a:t>ぐらい入れます。</a:t>
            </a:r>
            <a:endParaRPr kumimoji="0" lang="en-US" altLang="ko-KR" sz="1400" dirty="0">
              <a:latin typeface="Cambria" pitchFamily="18" charset="0"/>
              <a:ea typeface="HY견명조" pitchFamily="18" charset="-127"/>
            </a:endParaRPr>
          </a:p>
          <a:p>
            <a:pPr latinLnBrk="1"/>
            <a:endParaRPr kumimoji="0" lang="en-US" altLang="ko-KR" sz="1400" dirty="0">
              <a:latin typeface="Cambria" pitchFamily="18" charset="0"/>
              <a:ea typeface="HY견명조" pitchFamily="18" charset="-127"/>
            </a:endParaRPr>
          </a:p>
          <a:p>
            <a:pPr latinLnBrk="1"/>
            <a:r>
              <a:rPr kumimoji="0" lang="ja-JP" altLang="en-US" sz="1400" dirty="0">
                <a:latin typeface="Cambria" pitchFamily="18" charset="0"/>
              </a:rPr>
              <a:t>２．壷を電熱器上に置いて表示線</a:t>
            </a:r>
            <a:r>
              <a:rPr kumimoji="0" lang="ja-JP" altLang="en-US" sz="1400" dirty="0" smtClean="0">
                <a:latin typeface="Cambria" pitchFamily="18" charset="0"/>
              </a:rPr>
              <a:t>を</a:t>
            </a:r>
            <a:r>
              <a:rPr kumimoji="0" lang="en-US" altLang="ja-JP" sz="1400" dirty="0" smtClean="0">
                <a:latin typeface="Cambria" pitchFamily="18" charset="0"/>
              </a:rPr>
              <a:t> 12</a:t>
            </a:r>
            <a:r>
              <a:rPr kumimoji="0" lang="ja-JP" altLang="en-US" sz="1400" dirty="0" smtClean="0">
                <a:latin typeface="Cambria" pitchFamily="18" charset="0"/>
              </a:rPr>
              <a:t>時</a:t>
            </a:r>
            <a:r>
              <a:rPr kumimoji="0" lang="ja-JP" altLang="en-US" sz="1400" dirty="0">
                <a:latin typeface="Cambria" pitchFamily="18" charset="0"/>
              </a:rPr>
              <a:t>方向に合わせます。</a:t>
            </a:r>
            <a:endParaRPr kumimoji="0" lang="ko-KR" altLang="en-US" sz="1400" dirty="0">
              <a:latin typeface="Cambria" pitchFamily="18" charset="0"/>
              <a:ea typeface="HY견명조" pitchFamily="18" charset="-127"/>
            </a:endParaRPr>
          </a:p>
          <a:p>
            <a:pPr latinLnBrk="1"/>
            <a:endParaRPr kumimoji="0" lang="ko-KR" altLang="en-US" sz="1400" dirty="0">
              <a:latin typeface="Cambria" pitchFamily="18" charset="0"/>
              <a:ea typeface="HY견명조" pitchFamily="18" charset="-127"/>
            </a:endParaRPr>
          </a:p>
        </p:txBody>
      </p:sp>
      <p:sp>
        <p:nvSpPr>
          <p:cNvPr id="25608" name="TextBox 16"/>
          <p:cNvSpPr txBox="1">
            <a:spLocks noChangeArrowheads="1"/>
          </p:cNvSpPr>
          <p:nvPr/>
        </p:nvSpPr>
        <p:spPr bwMode="auto">
          <a:xfrm>
            <a:off x="5715000" y="2974975"/>
            <a:ext cx="2874963" cy="942975"/>
          </a:xfrm>
          <a:prstGeom prst="rect">
            <a:avLst/>
          </a:prstGeom>
          <a:noFill/>
          <a:ln w="9525">
            <a:noFill/>
            <a:miter lim="800000"/>
            <a:headEnd/>
            <a:tailEnd/>
          </a:ln>
        </p:spPr>
        <p:txBody>
          <a:bodyPr wrap="none">
            <a:spAutoFit/>
          </a:bodyPr>
          <a:lstStyle/>
          <a:p>
            <a:pPr marL="342900" indent="-342900" algn="just" latinLnBrk="1"/>
            <a:r>
              <a:rPr kumimoji="0" lang="ja-JP" altLang="en-US" sz="1400">
                <a:latin typeface="Cambria" pitchFamily="18" charset="0"/>
              </a:rPr>
              <a:t>３．約５～８分後お湯が沸き始めると</a:t>
            </a:r>
            <a:endParaRPr kumimoji="0" lang="en-US" altLang="ko-KR" sz="1400">
              <a:latin typeface="Cambria" pitchFamily="18" charset="0"/>
              <a:ea typeface="HY견명조" pitchFamily="18" charset="-127"/>
            </a:endParaRPr>
          </a:p>
          <a:p>
            <a:pPr marL="342900" indent="-342900" algn="just" latinLnBrk="1"/>
            <a:r>
              <a:rPr kumimoji="0" lang="ko-KR" altLang="en-US" sz="1400">
                <a:latin typeface="Cambria" pitchFamily="18" charset="0"/>
                <a:ea typeface="HY견명조" pitchFamily="18" charset="-127"/>
              </a:rPr>
              <a:t>    </a:t>
            </a:r>
            <a:r>
              <a:rPr kumimoji="0" lang="ja-JP" altLang="en-US" sz="1400">
                <a:latin typeface="Cambria" pitchFamily="18" charset="0"/>
              </a:rPr>
              <a:t>温度を合わせます。</a:t>
            </a:r>
            <a:endParaRPr kumimoji="0" lang="en-US" altLang="ko-KR" sz="1400">
              <a:latin typeface="Cambria" pitchFamily="18" charset="0"/>
              <a:ea typeface="HY견명조" pitchFamily="18" charset="-127"/>
            </a:endParaRPr>
          </a:p>
          <a:p>
            <a:pPr marL="342900" indent="-342900" algn="just" latinLnBrk="1"/>
            <a:r>
              <a:rPr kumimoji="0" lang="en-US" altLang="ko-KR" sz="1400">
                <a:latin typeface="Cambria" pitchFamily="18" charset="0"/>
                <a:ea typeface="HY견명조" pitchFamily="18" charset="-127"/>
              </a:rPr>
              <a:t> (</a:t>
            </a:r>
            <a:r>
              <a:rPr kumimoji="0" lang="ja-JP" altLang="en-US" sz="1400">
                <a:latin typeface="Cambria" pitchFamily="18" charset="0"/>
              </a:rPr>
              <a:t>熱い温度が好きなら高温で</a:t>
            </a:r>
            <a:endParaRPr kumimoji="0" lang="en-US" altLang="ko-KR" sz="1400">
              <a:latin typeface="Cambria" pitchFamily="18" charset="0"/>
              <a:ea typeface="HY견명조" pitchFamily="18" charset="-127"/>
            </a:endParaRPr>
          </a:p>
          <a:p>
            <a:pPr marL="342900" indent="-342900" algn="just" latinLnBrk="1"/>
            <a:r>
              <a:rPr kumimoji="0" lang="ko-KR" altLang="en-US" sz="1400">
                <a:latin typeface="Cambria" pitchFamily="18" charset="0"/>
                <a:ea typeface="HY견명조" pitchFamily="18" charset="-127"/>
              </a:rPr>
              <a:t>  </a:t>
            </a:r>
            <a:r>
              <a:rPr kumimoji="0" lang="ja-JP" altLang="en-US" sz="1400">
                <a:latin typeface="Cambria" pitchFamily="18" charset="0"/>
              </a:rPr>
              <a:t>ほのかな温度が好きなら中温で</a:t>
            </a:r>
            <a:r>
              <a:rPr kumimoji="0" lang="en-US" altLang="ko-KR" sz="1400">
                <a:latin typeface="Cambria" pitchFamily="18" charset="0"/>
                <a:ea typeface="HY견명조" pitchFamily="18" charset="-127"/>
              </a:rPr>
              <a:t>)</a:t>
            </a:r>
            <a:endParaRPr kumimoji="0" lang="ko-KR" altLang="en-US" sz="1400">
              <a:latin typeface="Cambria" pitchFamily="18" charset="0"/>
              <a:ea typeface="HY견명조" pitchFamily="18" charset="-127"/>
            </a:endParaRPr>
          </a:p>
        </p:txBody>
      </p:sp>
      <p:sp>
        <p:nvSpPr>
          <p:cNvPr id="25609" name="TextBox 17"/>
          <p:cNvSpPr txBox="1">
            <a:spLocks noChangeArrowheads="1"/>
          </p:cNvSpPr>
          <p:nvPr/>
        </p:nvSpPr>
        <p:spPr bwMode="auto">
          <a:xfrm>
            <a:off x="1692275" y="5084763"/>
            <a:ext cx="3635375" cy="1155700"/>
          </a:xfrm>
          <a:prstGeom prst="rect">
            <a:avLst/>
          </a:prstGeom>
          <a:noFill/>
          <a:ln w="9525">
            <a:noFill/>
            <a:miter lim="800000"/>
            <a:headEnd/>
            <a:tailEnd/>
          </a:ln>
        </p:spPr>
        <p:txBody>
          <a:bodyPr wrap="none">
            <a:spAutoFit/>
          </a:bodyPr>
          <a:lstStyle/>
          <a:p>
            <a:pPr marL="342900" indent="-342900" algn="just" latinLnBrk="1"/>
            <a:r>
              <a:rPr kumimoji="0" lang="ja-JP" altLang="en-US" sz="1400">
                <a:latin typeface="Cambria" pitchFamily="18" charset="0"/>
              </a:rPr>
              <a:t>４．ガウンを着て座浴器に座る。</a:t>
            </a:r>
            <a:r>
              <a:rPr kumimoji="0" lang="en-US" altLang="ko-KR" sz="1400">
                <a:latin typeface="Cambria" pitchFamily="18" charset="0"/>
                <a:ea typeface="HY견명조" pitchFamily="18" charset="-127"/>
              </a:rPr>
              <a:t> </a:t>
            </a:r>
          </a:p>
          <a:p>
            <a:pPr marL="342900" indent="-342900" algn="just" latinLnBrk="1"/>
            <a:r>
              <a:rPr kumimoji="0" lang="en-US" altLang="ko-KR" sz="1400">
                <a:latin typeface="Cambria" pitchFamily="18" charset="0"/>
                <a:ea typeface="HY견명조" pitchFamily="18" charset="-127"/>
              </a:rPr>
              <a:t>     </a:t>
            </a:r>
            <a:r>
              <a:rPr kumimoji="0" lang="ja-JP" altLang="en-US" sz="1400">
                <a:latin typeface="Cambria" pitchFamily="18" charset="0"/>
              </a:rPr>
              <a:t>座浴時間は３０～４０分ぐらいが適当です。</a:t>
            </a:r>
            <a:endParaRPr kumimoji="0" lang="en-US" altLang="ko-KR" sz="1400">
              <a:latin typeface="Cambria" pitchFamily="18" charset="0"/>
            </a:endParaRPr>
          </a:p>
          <a:p>
            <a:pPr marL="342900" indent="-342900" algn="just" latinLnBrk="1"/>
            <a:endParaRPr kumimoji="0" lang="en-US" altLang="ko-KR" sz="1400">
              <a:latin typeface="Cambria" pitchFamily="18" charset="0"/>
              <a:ea typeface="HY견명조" pitchFamily="18" charset="-127"/>
            </a:endParaRPr>
          </a:p>
          <a:p>
            <a:pPr marL="342900" indent="-342900" algn="just" latinLnBrk="1"/>
            <a:r>
              <a:rPr kumimoji="0" lang="ja-JP" altLang="en-US" sz="1400">
                <a:latin typeface="Cambria" pitchFamily="18" charset="0"/>
              </a:rPr>
              <a:t>５．座浴完了後スチームタオルで全身を拭いて</a:t>
            </a:r>
          </a:p>
          <a:p>
            <a:pPr marL="342900" indent="-342900" algn="just" latinLnBrk="1"/>
            <a:r>
              <a:rPr kumimoji="0" lang="ja-JP" altLang="en-US" sz="1400">
                <a:latin typeface="Cambria" pitchFamily="18" charset="0"/>
              </a:rPr>
              <a:t>薬剤が体に吸い込まれるようにします。</a:t>
            </a:r>
            <a:endParaRPr kumimoji="0" lang="ko-KR" altLang="en-US" sz="1400">
              <a:latin typeface="Cambria" pitchFamily="18" charset="0"/>
              <a:ea typeface="HY견명조" pitchFamily="18" charset="-127"/>
            </a:endParaRPr>
          </a:p>
        </p:txBody>
      </p:sp>
      <p:pic>
        <p:nvPicPr>
          <p:cNvPr id="16" name="그림 15" descr="약재넣기3.jpg"/>
          <p:cNvPicPr>
            <a:picLocks noChangeAspect="1"/>
          </p:cNvPicPr>
          <p:nvPr/>
        </p:nvPicPr>
        <p:blipFill>
          <a:blip r:embed="rId2" cstate="print"/>
          <a:stretch>
            <a:fillRect/>
          </a:stretch>
        </p:blipFill>
        <p:spPr>
          <a:xfrm>
            <a:off x="571472" y="1106800"/>
            <a:ext cx="2116181" cy="15363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그림 10" descr="액자사진2-.jpg"/>
          <p:cNvPicPr>
            <a:picLocks noChangeAspect="1"/>
          </p:cNvPicPr>
          <p:nvPr/>
        </p:nvPicPr>
        <p:blipFill>
          <a:blip r:embed="rId3" cstate="print">
            <a:lum bright="20000"/>
          </a:blip>
          <a:stretch>
            <a:fillRect/>
          </a:stretch>
        </p:blipFill>
        <p:spPr>
          <a:xfrm>
            <a:off x="6429388" y="4071943"/>
            <a:ext cx="1556219"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p:cNvPicPr>
            <a:picLocks noChangeAspect="1" noChangeArrowheads="1"/>
          </p:cNvPicPr>
          <p:nvPr/>
        </p:nvPicPr>
        <p:blipFill>
          <a:blip r:embed="rId4" cstate="print"/>
          <a:srcRect/>
          <a:stretch>
            <a:fillRect/>
          </a:stretch>
        </p:blipFill>
        <p:spPr bwMode="auto">
          <a:xfrm>
            <a:off x="3131840" y="2996952"/>
            <a:ext cx="1831103" cy="2003025"/>
          </a:xfrm>
          <a:prstGeom prst="rect">
            <a:avLst/>
          </a:prstGeom>
          <a:noFill/>
          <a:ln w="9525" cmpd="thickThin">
            <a:solidFill>
              <a:schemeClr val="tx1"/>
            </a:solidFill>
            <a:miter lim="800000"/>
            <a:headEnd/>
            <a:tailEnd/>
          </a:ln>
          <a:effectLst>
            <a:outerShdw blurRad="50800" dist="38100" dir="2700000" algn="tl" rotWithShape="0">
              <a:prstClr val="black">
                <a:alpha val="40000"/>
              </a:prstClr>
            </a:outerShdw>
          </a:effectLst>
        </p:spPr>
      </p:pic>
      <p:pic>
        <p:nvPicPr>
          <p:cNvPr id="12" name="Picture 2"/>
          <p:cNvPicPr>
            <a:picLocks noChangeAspect="1" noChangeArrowheads="1"/>
          </p:cNvPicPr>
          <p:nvPr/>
        </p:nvPicPr>
        <p:blipFill>
          <a:blip r:embed="rId5" cstate="print"/>
          <a:srcRect/>
          <a:stretch>
            <a:fillRect/>
          </a:stretch>
        </p:blipFill>
        <p:spPr bwMode="auto">
          <a:xfrm>
            <a:off x="4211960" y="2420888"/>
            <a:ext cx="1359247" cy="1399712"/>
          </a:xfrm>
          <a:prstGeom prst="rect">
            <a:avLst/>
          </a:prstGeom>
          <a:no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prst="relaxedInset"/>
          </a:sp3d>
        </p:spPr>
      </p:pic>
      <p:pic>
        <p:nvPicPr>
          <p:cNvPr id="17" name="Picture 3" descr="H:\황진인터네셔널\황진로고_한자.jpg"/>
          <p:cNvPicPr>
            <a:picLocks noChangeAspect="1" noChangeArrowheads="1"/>
          </p:cNvPicPr>
          <p:nvPr/>
        </p:nvPicPr>
        <p:blipFill>
          <a:blip r:embed="rId6"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탕기사진 3월9일.jpg"/>
          <p:cNvPicPr>
            <a:picLocks noChangeAspect="1"/>
          </p:cNvPicPr>
          <p:nvPr/>
        </p:nvPicPr>
        <p:blipFill>
          <a:blip r:embed="rId3" cstate="print"/>
          <a:stretch>
            <a:fillRect/>
          </a:stretch>
        </p:blipFill>
        <p:spPr>
          <a:xfrm>
            <a:off x="0" y="196799"/>
            <a:ext cx="9144000" cy="6464401"/>
          </a:xfrm>
          <a:prstGeom prst="rect">
            <a:avLst/>
          </a:prstGeom>
        </p:spPr>
      </p:pic>
      <p:pic>
        <p:nvPicPr>
          <p:cNvPr id="3" name="Picture 3" descr="H:\황진인터네셔널\황진로고_한자.jpg"/>
          <p:cNvPicPr>
            <a:picLocks noChangeAspect="1" noChangeArrowheads="1"/>
          </p:cNvPicPr>
          <p:nvPr/>
        </p:nvPicPr>
        <p:blipFill>
          <a:blip r:embed="rId4"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
        <p:nvSpPr>
          <p:cNvPr id="4" name="TextBox 3"/>
          <p:cNvSpPr txBox="1"/>
          <p:nvPr/>
        </p:nvSpPr>
        <p:spPr>
          <a:xfrm>
            <a:off x="107504" y="1124744"/>
            <a:ext cx="792088" cy="369332"/>
          </a:xfrm>
          <a:prstGeom prst="rect">
            <a:avLst/>
          </a:prstGeom>
          <a:solidFill>
            <a:schemeClr val="bg1"/>
          </a:solidFill>
        </p:spPr>
        <p:txBody>
          <a:bodyPr wrap="square" rtlCol="0">
            <a:spAutoFit/>
          </a:bodyPr>
          <a:lstStyle/>
          <a:p>
            <a:r>
              <a:rPr lang="en-US" altLang="ja-JP" dirty="0" smtClean="0"/>
              <a:t>1</a:t>
            </a:r>
            <a:r>
              <a:rPr lang="ja-JP" altLang="en-US" dirty="0" smtClean="0"/>
              <a:t>回目</a:t>
            </a:r>
            <a:endParaRPr lang="ko-KR" altLang="en-US" dirty="0"/>
          </a:p>
        </p:txBody>
      </p:sp>
      <p:sp>
        <p:nvSpPr>
          <p:cNvPr id="5" name="TextBox 4"/>
          <p:cNvSpPr txBox="1"/>
          <p:nvPr/>
        </p:nvSpPr>
        <p:spPr>
          <a:xfrm>
            <a:off x="4427984" y="1196752"/>
            <a:ext cx="792088" cy="369332"/>
          </a:xfrm>
          <a:prstGeom prst="rect">
            <a:avLst/>
          </a:prstGeom>
          <a:solidFill>
            <a:schemeClr val="bg1"/>
          </a:solidFill>
        </p:spPr>
        <p:txBody>
          <a:bodyPr wrap="square" rtlCol="0">
            <a:spAutoFit/>
          </a:bodyPr>
          <a:lstStyle/>
          <a:p>
            <a:r>
              <a:rPr lang="en-US" altLang="ja-JP" dirty="0"/>
              <a:t>5</a:t>
            </a:r>
            <a:r>
              <a:rPr lang="ja-JP" altLang="en-US" dirty="0" smtClean="0"/>
              <a:t>回目</a:t>
            </a:r>
            <a:endParaRPr lang="ko-KR" altLang="en-US" dirty="0"/>
          </a:p>
        </p:txBody>
      </p:sp>
      <p:sp>
        <p:nvSpPr>
          <p:cNvPr id="6" name="TextBox 5"/>
          <p:cNvSpPr txBox="1"/>
          <p:nvPr/>
        </p:nvSpPr>
        <p:spPr>
          <a:xfrm>
            <a:off x="77840" y="4077072"/>
            <a:ext cx="792088" cy="369332"/>
          </a:xfrm>
          <a:prstGeom prst="rect">
            <a:avLst/>
          </a:prstGeom>
          <a:solidFill>
            <a:schemeClr val="bg1"/>
          </a:solidFill>
        </p:spPr>
        <p:txBody>
          <a:bodyPr wrap="square" rtlCol="0">
            <a:spAutoFit/>
          </a:bodyPr>
          <a:lstStyle/>
          <a:p>
            <a:r>
              <a:rPr lang="en-US" altLang="ja-JP" dirty="0"/>
              <a:t>3</a:t>
            </a:r>
            <a:r>
              <a:rPr lang="ja-JP" altLang="en-US" dirty="0" smtClean="0"/>
              <a:t>回目</a:t>
            </a:r>
            <a:endParaRPr lang="ko-KR" altLang="en-US" dirty="0"/>
          </a:p>
        </p:txBody>
      </p:sp>
      <p:sp>
        <p:nvSpPr>
          <p:cNvPr id="7" name="TextBox 6"/>
          <p:cNvSpPr txBox="1"/>
          <p:nvPr/>
        </p:nvSpPr>
        <p:spPr>
          <a:xfrm>
            <a:off x="4283968" y="4005064"/>
            <a:ext cx="936104" cy="369332"/>
          </a:xfrm>
          <a:prstGeom prst="rect">
            <a:avLst/>
          </a:prstGeom>
          <a:solidFill>
            <a:schemeClr val="bg1"/>
          </a:solidFill>
        </p:spPr>
        <p:txBody>
          <a:bodyPr wrap="square" rtlCol="0">
            <a:spAutoFit/>
          </a:bodyPr>
          <a:lstStyle/>
          <a:p>
            <a:r>
              <a:rPr lang="en-US" altLang="ja-JP" dirty="0" smtClean="0"/>
              <a:t>10</a:t>
            </a:r>
            <a:r>
              <a:rPr lang="ja-JP" altLang="en-US" dirty="0" smtClean="0"/>
              <a:t>回目</a:t>
            </a:r>
            <a:endParaRPr lang="ko-KR" altLang="en-US" dirty="0"/>
          </a:p>
        </p:txBody>
      </p:sp>
      <p:sp>
        <p:nvSpPr>
          <p:cNvPr id="8" name="TextBox 7"/>
          <p:cNvSpPr txBox="1"/>
          <p:nvPr/>
        </p:nvSpPr>
        <p:spPr>
          <a:xfrm>
            <a:off x="3455876" y="396428"/>
            <a:ext cx="2232248" cy="584775"/>
          </a:xfrm>
          <a:prstGeom prst="rect">
            <a:avLst/>
          </a:prstGeom>
          <a:solidFill>
            <a:schemeClr val="bg1"/>
          </a:solidFill>
        </p:spPr>
        <p:txBody>
          <a:bodyPr wrap="square" rtlCol="0">
            <a:spAutoFit/>
          </a:bodyPr>
          <a:lstStyle/>
          <a:p>
            <a:pPr algn="ctr"/>
            <a:r>
              <a:rPr lang="ja-JP" altLang="en-US" sz="3200" b="1" dirty="0">
                <a:solidFill>
                  <a:srgbClr val="CC0066"/>
                </a:solidFill>
              </a:rPr>
              <a:t>臨</a:t>
            </a:r>
            <a:r>
              <a:rPr lang="ja-JP" altLang="en-US" sz="3200" b="1" dirty="0" smtClean="0">
                <a:solidFill>
                  <a:srgbClr val="CC0066"/>
                </a:solidFill>
              </a:rPr>
              <a:t>床</a:t>
            </a:r>
            <a:r>
              <a:rPr lang="ja-JP" altLang="en-US" sz="3200" b="1" dirty="0">
                <a:solidFill>
                  <a:srgbClr val="CC0066"/>
                </a:solidFill>
              </a:rPr>
              <a:t>写真</a:t>
            </a:r>
            <a:endParaRPr lang="ko-KR" altLang="en-US" sz="3200" b="1" dirty="0">
              <a:solidFill>
                <a:srgbClr val="CC0066"/>
              </a:solidFill>
            </a:endParaRPr>
          </a:p>
        </p:txBody>
      </p:sp>
    </p:spTree>
    <p:extLst>
      <p:ext uri="{BB962C8B-B14F-4D97-AF65-F5344CB8AC3E}">
        <p14:creationId xmlns:p14="http://schemas.microsoft.com/office/powerpoint/2010/main" val="398060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52000" y="460108"/>
            <a:ext cx="8534842" cy="540000"/>
          </a:xfrm>
          <a:prstGeom prst="rect">
            <a:avLst/>
          </a:prstGeom>
          <a:solidFill>
            <a:schemeClr val="accent6">
              <a:lumMod val="20000"/>
              <a:lumOff val="80000"/>
            </a:schemeClr>
          </a:solidFill>
        </p:spPr>
        <p:txBody>
          <a:bodyPr>
            <a:normAutofit/>
          </a:bodyPr>
          <a:lstStyle/>
          <a:p>
            <a:pPr lvl="0"/>
            <a:r>
              <a:rPr kumimoji="0" lang="ko-KR" altLang="en-US" sz="2200" b="1" i="0" u="none" strike="noStrike" kern="1200" cap="none" spc="0" normalizeH="0" baseline="0" noProof="0" dirty="0" smtClean="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rPr>
              <a:t> </a:t>
            </a:r>
            <a:r>
              <a:rPr kumimoji="0" lang="ko-KR" altLang="en-US" sz="2200" dirty="0" smtClean="0">
                <a:solidFill>
                  <a:srgbClr val="7A523A"/>
                </a:solidFill>
                <a:latin typeface="08서울남산체 EB" pitchFamily="18" charset="-127"/>
                <a:ea typeface="08서울남산체 EB" pitchFamily="18" charset="-127"/>
              </a:rPr>
              <a:t>▣</a:t>
            </a:r>
            <a:r>
              <a:rPr lang="ja-JP" altLang="en-US" sz="2400" b="1" dirty="0">
                <a:solidFill>
                  <a:schemeClr val="accent5">
                    <a:lumMod val="50000"/>
                  </a:schemeClr>
                </a:solidFill>
                <a:latin typeface="HY태백B" pitchFamily="18" charset="-127"/>
                <a:ea typeface="HY태백B" pitchFamily="18" charset="-127"/>
              </a:rPr>
              <a:t>座</a:t>
            </a:r>
            <a:r>
              <a:rPr lang="ko-KR" altLang="en-US" sz="2400" b="1" dirty="0" smtClean="0">
                <a:solidFill>
                  <a:schemeClr val="accent5">
                    <a:lumMod val="50000"/>
                  </a:schemeClr>
                </a:solidFill>
              </a:rPr>
              <a:t>薰</a:t>
            </a:r>
            <a:r>
              <a:rPr lang="ja-JP" altLang="en-US" sz="2400" b="1" dirty="0" smtClean="0">
                <a:solidFill>
                  <a:schemeClr val="accent5">
                    <a:lumMod val="50000"/>
                  </a:schemeClr>
                </a:solidFill>
              </a:rPr>
              <a:t>後、薬剤に現れる臨床事例</a:t>
            </a:r>
            <a:endParaRPr kumimoji="0" lang="ko-KR" altLang="en-US" sz="2200" b="1" i="0" u="none" strike="noStrike" kern="1200" cap="none" spc="0" normalizeH="0" baseline="0" noProof="0" dirty="0">
              <a:ln w="11430">
                <a:solidFill>
                  <a:schemeClr val="tx2">
                    <a:shade val="25000"/>
                    <a:alpha val="75000"/>
                  </a:schemeClr>
                </a:solidFill>
              </a:ln>
              <a:solidFill>
                <a:schemeClr val="accent5"/>
              </a:soli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endParaRPr>
          </a:p>
        </p:txBody>
      </p:sp>
      <p:graphicFrame>
        <p:nvGraphicFramePr>
          <p:cNvPr id="4" name="표 3"/>
          <p:cNvGraphicFramePr>
            <a:graphicFrameLocks noGrp="1"/>
          </p:cNvGraphicFramePr>
          <p:nvPr>
            <p:extLst>
              <p:ext uri="{D42A27DB-BD31-4B8C-83A1-F6EECF244321}">
                <p14:modId xmlns:p14="http://schemas.microsoft.com/office/powerpoint/2010/main" val="1409924933"/>
              </p:ext>
            </p:extLst>
          </p:nvPr>
        </p:nvGraphicFramePr>
        <p:xfrm>
          <a:off x="107504" y="1412777"/>
          <a:ext cx="8803292" cy="4730870"/>
        </p:xfrm>
        <a:graphic>
          <a:graphicData uri="http://schemas.openxmlformats.org/drawingml/2006/table">
            <a:tbl>
              <a:tblPr/>
              <a:tblGrid>
                <a:gridCol w="1872208"/>
                <a:gridCol w="2088232"/>
                <a:gridCol w="4842852"/>
              </a:tblGrid>
              <a:tr h="946174">
                <a:tc>
                  <a:txBody>
                    <a:bodyPr/>
                    <a:lstStyle/>
                    <a:p>
                      <a:pPr algn="ctr" fontAlgn="ctr"/>
                      <a:r>
                        <a:rPr lang="ja-JP" altLang="en-US" sz="1600" b="0" i="0" u="none" strike="noStrike" dirty="0" smtClean="0">
                          <a:solidFill>
                            <a:srgbClr val="000000"/>
                          </a:solidFill>
                          <a:effectLst/>
                          <a:latin typeface="+mn-ea"/>
                          <a:ea typeface="+mn-ea"/>
                        </a:rPr>
                        <a:t>湿っぽい腐った臭い</a:t>
                      </a:r>
                      <a:endParaRPr lang="en-US" altLang="ko-KR" sz="1600" b="0" i="0" u="none" strike="noStrike" dirty="0" smtClean="0">
                        <a:solidFill>
                          <a:srgbClr val="000000"/>
                        </a:solidFill>
                        <a:effectLst/>
                        <a:latin typeface="+mn-ea"/>
                        <a:ea typeface="+mn-ea"/>
                      </a:endParaRPr>
                    </a:p>
                  </a:txBody>
                  <a:tcPr marL="6280" marR="6280" marT="628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湿った気運</a:t>
                      </a:r>
                      <a:endParaRPr lang="ko-KR" altLang="en-US"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体内の熱が外に流れず、渇症を感じやすい体質が多い</a:t>
                      </a:r>
                      <a:r>
                        <a:rPr lang="en-US" altLang="ko-KR" sz="1400" b="0" i="0" u="none" strike="noStrike" dirty="0" smtClean="0">
                          <a:solidFill>
                            <a:srgbClr val="000000"/>
                          </a:solidFill>
                          <a:effectLst/>
                          <a:latin typeface="굴림" pitchFamily="50" charset="-127"/>
                          <a:ea typeface="굴림" pitchFamily="50" charset="-127"/>
                        </a:rPr>
                        <a:t>.</a:t>
                      </a:r>
                      <a:endParaRPr lang="en-US" altLang="ko-KR"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174">
                <a:tc>
                  <a:txBody>
                    <a:bodyPr/>
                    <a:lstStyle/>
                    <a:p>
                      <a:pPr algn="ctr" fontAlgn="ctr"/>
                      <a:r>
                        <a:rPr lang="ja-JP" altLang="en-US" sz="1600" b="0" i="0" u="none" strike="noStrike" dirty="0" smtClean="0">
                          <a:solidFill>
                            <a:srgbClr val="000000"/>
                          </a:solidFill>
                          <a:effectLst/>
                          <a:latin typeface="+mn-ea"/>
                          <a:ea typeface="+mn-ea"/>
                        </a:rPr>
                        <a:t>酸っぱい臭い</a:t>
                      </a:r>
                      <a:endParaRPr lang="ko-KR" altLang="en-US" sz="1600" b="0" i="0" u="none" strike="noStrike" dirty="0">
                        <a:solidFill>
                          <a:srgbClr val="000000"/>
                        </a:solidFill>
                        <a:effectLst/>
                        <a:latin typeface="+mn-ea"/>
                        <a:ea typeface="+mn-ea"/>
                      </a:endParaRPr>
                    </a:p>
                  </a:txBody>
                  <a:tcPr marL="6280" marR="6280" marT="628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肝が弱まっている</a:t>
                      </a:r>
                      <a:endParaRPr lang="ko-KR" altLang="en-US"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疲れやすく、情緒が安定せず、怒ったり、憂鬱になったり、刺激を受けやすい体質</a:t>
                      </a:r>
                      <a:endParaRPr lang="en-US" altLang="ko-KR"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174">
                <a:tc>
                  <a:txBody>
                    <a:bodyPr/>
                    <a:lstStyle/>
                    <a:p>
                      <a:pPr algn="ctr" fontAlgn="ctr"/>
                      <a:r>
                        <a:rPr lang="ja-JP" altLang="en-US" sz="1600" b="0" i="0" u="none" strike="noStrike" dirty="0" smtClean="0">
                          <a:solidFill>
                            <a:srgbClr val="000000"/>
                          </a:solidFill>
                          <a:effectLst/>
                          <a:latin typeface="+mn-ea"/>
                          <a:ea typeface="+mn-ea"/>
                        </a:rPr>
                        <a:t>油が浮かんでくる</a:t>
                      </a:r>
                      <a:endParaRPr lang="en-US" altLang="ko-KR" sz="1600" b="0" i="0" u="none" strike="noStrike" dirty="0" smtClean="0">
                        <a:solidFill>
                          <a:srgbClr val="000000"/>
                        </a:solidFill>
                        <a:effectLst/>
                        <a:latin typeface="+mn-ea"/>
                        <a:ea typeface="+mn-ea"/>
                      </a:endParaRPr>
                    </a:p>
                  </a:txBody>
                  <a:tcPr marL="6280" marR="6280" marT="628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脾臓</a:t>
                      </a:r>
                      <a:r>
                        <a:rPr lang="en-US" altLang="ko-KR" sz="1400" b="0" i="0" u="none" strike="noStrike" dirty="0" smtClean="0">
                          <a:solidFill>
                            <a:srgbClr val="000000"/>
                          </a:solidFill>
                          <a:effectLst/>
                          <a:latin typeface="굴림" pitchFamily="50" charset="-127"/>
                          <a:ea typeface="굴림" pitchFamily="50" charset="-127"/>
                        </a:rPr>
                        <a:t>,</a:t>
                      </a:r>
                      <a:r>
                        <a:rPr lang="ja-JP" altLang="en-US" sz="1400" b="0" i="0" u="none" strike="noStrike" dirty="0" smtClean="0">
                          <a:solidFill>
                            <a:srgbClr val="000000"/>
                          </a:solidFill>
                          <a:effectLst/>
                          <a:latin typeface="굴림" pitchFamily="50" charset="-127"/>
                          <a:ea typeface="굴림" pitchFamily="50" charset="-127"/>
                        </a:rPr>
                        <a:t>胃腸が弱まっている</a:t>
                      </a:r>
                      <a:endParaRPr lang="ko-KR" altLang="en-US"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脂肪が分解され腎臓が弱い体質</a:t>
                      </a:r>
                      <a:endParaRPr lang="en-US" altLang="ko-KR"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174">
                <a:tc>
                  <a:txBody>
                    <a:bodyPr/>
                    <a:lstStyle/>
                    <a:p>
                      <a:pPr algn="ctr" fontAlgn="ctr"/>
                      <a:r>
                        <a:rPr lang="ja-JP" altLang="en-US" sz="1600" b="0" i="0" u="none" strike="noStrike" dirty="0" smtClean="0">
                          <a:solidFill>
                            <a:srgbClr val="000000"/>
                          </a:solidFill>
                          <a:effectLst/>
                          <a:latin typeface="+mn-ea"/>
                          <a:ea typeface="+mn-ea"/>
                        </a:rPr>
                        <a:t>泡が浮かんでくる</a:t>
                      </a:r>
                      <a:endParaRPr lang="ko-KR" altLang="en-US" sz="1600" b="0" i="0" u="none" strike="noStrike" dirty="0">
                        <a:solidFill>
                          <a:srgbClr val="000000"/>
                        </a:solidFill>
                        <a:effectLst/>
                        <a:latin typeface="+mn-ea"/>
                        <a:ea typeface="+mn-ea"/>
                      </a:endParaRPr>
                    </a:p>
                  </a:txBody>
                  <a:tcPr marL="6280" marR="6280" marT="628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下半身が冷たい</a:t>
                      </a:r>
                      <a:endParaRPr lang="ko-KR" altLang="en-US"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手足が冷たく冷え性体質</a:t>
                      </a:r>
                      <a:endParaRPr lang="en-US" altLang="ko-KR"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174">
                <a:tc>
                  <a:txBody>
                    <a:bodyPr/>
                    <a:lstStyle/>
                    <a:p>
                      <a:pPr algn="ctr" fontAlgn="ctr"/>
                      <a:r>
                        <a:rPr lang="ja-JP" altLang="en-US" sz="1600" b="0" i="0" u="none" strike="noStrike" dirty="0" smtClean="0">
                          <a:solidFill>
                            <a:srgbClr val="000000"/>
                          </a:solidFill>
                          <a:effectLst/>
                          <a:latin typeface="+mn-ea"/>
                          <a:ea typeface="+mn-ea"/>
                        </a:rPr>
                        <a:t>白っぽくなる</a:t>
                      </a:r>
                      <a:endParaRPr lang="ko-KR" altLang="en-US" sz="1600" b="0" i="0" u="none" strike="noStrike" dirty="0">
                        <a:solidFill>
                          <a:srgbClr val="000000"/>
                        </a:solidFill>
                        <a:effectLst/>
                        <a:latin typeface="+mn-ea"/>
                        <a:ea typeface="+mn-ea"/>
                      </a:endParaRPr>
                    </a:p>
                  </a:txBody>
                  <a:tcPr marL="6280" marR="6280" marT="628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腰、膝が弱い</a:t>
                      </a:r>
                      <a:endParaRPr lang="en-US" altLang="ja-JP" sz="1400" b="0" i="0" u="none" strike="noStrike" dirty="0" smtClean="0">
                        <a:solidFill>
                          <a:srgbClr val="000000"/>
                        </a:solidFill>
                        <a:effectLst/>
                        <a:latin typeface="굴림" pitchFamily="50" charset="-127"/>
                        <a:ea typeface="굴림" pitchFamily="50" charset="-127"/>
                      </a:endParaRPr>
                    </a:p>
                    <a:p>
                      <a:pPr algn="ctr" fontAlgn="ctr"/>
                      <a:r>
                        <a:rPr lang="ja-JP" altLang="en-US" sz="1400" b="0" i="0" u="none" strike="noStrike" dirty="0" smtClean="0">
                          <a:solidFill>
                            <a:srgbClr val="000000"/>
                          </a:solidFill>
                          <a:effectLst/>
                          <a:latin typeface="굴림" pitchFamily="50" charset="-127"/>
                          <a:ea typeface="굴림" pitchFamily="50" charset="-127"/>
                        </a:rPr>
                        <a:t>下腹が冷たい</a:t>
                      </a:r>
                      <a:endParaRPr lang="ko-KR" altLang="en-US"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굴림" pitchFamily="50" charset="-127"/>
                          <a:ea typeface="굴림" pitchFamily="50" charset="-127"/>
                        </a:rPr>
                        <a:t>消化不良、血液循環が円滑でない場合</a:t>
                      </a:r>
                      <a:endParaRPr lang="en-US" altLang="ko-KR" sz="1400" b="0" i="0" u="none" strike="noStrike" dirty="0">
                        <a:solidFill>
                          <a:srgbClr val="000000"/>
                        </a:solidFill>
                        <a:effectLst/>
                        <a:latin typeface="굴림" pitchFamily="50" charset="-127"/>
                        <a:ea typeface="굴림" pitchFamily="50" charset="-127"/>
                      </a:endParaRPr>
                    </a:p>
                  </a:txBody>
                  <a:tcPr marL="6280" marR="6280" marT="628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5" name="직사각형 4"/>
          <p:cNvSpPr/>
          <p:nvPr/>
        </p:nvSpPr>
        <p:spPr>
          <a:xfrm>
            <a:off x="6352466" y="1071546"/>
            <a:ext cx="2505814" cy="246221"/>
          </a:xfrm>
          <a:prstGeom prst="rect">
            <a:avLst/>
          </a:prstGeom>
        </p:spPr>
        <p:txBody>
          <a:bodyPr wrap="none">
            <a:spAutoFit/>
          </a:bodyPr>
          <a:lstStyle/>
          <a:p>
            <a:r>
              <a:rPr lang="en-US" altLang="ko-KR"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ko-KR" alt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한의학 전문의에 의해 임상되었습니다</a:t>
            </a:r>
            <a:r>
              <a:rPr lang="en-US" altLang="ko-KR"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ko-KR" alt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3071802" y="6345260"/>
            <a:ext cx="2492375" cy="369888"/>
          </a:xfrm>
          <a:prstGeom prst="rect">
            <a:avLst/>
          </a:prstGeom>
          <a:noFill/>
        </p:spPr>
        <p:txBody>
          <a:bodyPr wrap="none">
            <a:spAutoFit/>
          </a:bodyPr>
          <a:lstStyle/>
          <a:p>
            <a:pPr fontAlgn="auto">
              <a:spcBef>
                <a:spcPts val="0"/>
              </a:spcBef>
              <a:spcAft>
                <a:spcPts val="0"/>
              </a:spcAft>
              <a:defRPr/>
            </a:pPr>
            <a:r>
              <a:rPr kumimoji="0" lang="ko-KR" altLang="en-US" dirty="0">
                <a:solidFill>
                  <a:schemeClr val="accent5">
                    <a:lumMod val="75000"/>
                  </a:schemeClr>
                </a:solidFill>
                <a:latin typeface="+mn-lt"/>
                <a:ea typeface="+mn-ea"/>
              </a:rPr>
              <a:t>한국의 전통을 세계로 </a:t>
            </a:r>
            <a:r>
              <a:rPr kumimoji="0" lang="en-US" altLang="ko-KR" dirty="0">
                <a:solidFill>
                  <a:schemeClr val="accent5">
                    <a:lumMod val="75000"/>
                  </a:schemeClr>
                </a:solidFill>
                <a:latin typeface="+mn-lt"/>
                <a:ea typeface="+mn-ea"/>
              </a:rPr>
              <a:t>-</a:t>
            </a:r>
            <a:endParaRPr kumimoji="0" lang="ko-KR" altLang="en-US" dirty="0">
              <a:solidFill>
                <a:schemeClr val="accent5">
                  <a:lumMod val="75000"/>
                </a:schemeClr>
              </a:solidFill>
              <a:latin typeface="+mn-lt"/>
              <a:ea typeface="+mn-ea"/>
            </a:endParaRPr>
          </a:p>
        </p:txBody>
      </p:sp>
      <p:pic>
        <p:nvPicPr>
          <p:cNvPr id="9" name="그림 13" descr="가로로고.jpg"/>
          <p:cNvPicPr>
            <a:picLocks noChangeAspect="1"/>
          </p:cNvPicPr>
          <p:nvPr/>
        </p:nvPicPr>
        <p:blipFill>
          <a:blip r:embed="rId2" cstate="print"/>
          <a:srcRect/>
          <a:stretch>
            <a:fillRect/>
          </a:stretch>
        </p:blipFill>
        <p:spPr bwMode="auto">
          <a:xfrm>
            <a:off x="6643689" y="6190303"/>
            <a:ext cx="2000278" cy="661371"/>
          </a:xfrm>
          <a:prstGeom prst="rect">
            <a:avLst/>
          </a:prstGeom>
          <a:noFill/>
          <a:ln w="9525">
            <a:noFill/>
            <a:miter lim="800000"/>
            <a:headEnd/>
            <a:tailEnd/>
          </a:ln>
        </p:spPr>
      </p:pic>
      <p:pic>
        <p:nvPicPr>
          <p:cNvPr id="10" name="_x82831616" descr="EMB000006f01011"/>
          <p:cNvPicPr>
            <a:picLocks noChangeAspect="1" noChangeArrowheads="1"/>
          </p:cNvPicPr>
          <p:nvPr/>
        </p:nvPicPr>
        <p:blipFill>
          <a:blip r:embed="rId3" cstate="print"/>
          <a:srcRect l="49283" t="72229" r="32805" b="3992"/>
          <a:stretch>
            <a:fillRect/>
          </a:stretch>
        </p:blipFill>
        <p:spPr bwMode="auto">
          <a:xfrm>
            <a:off x="6000751" y="6190774"/>
            <a:ext cx="586416" cy="667250"/>
          </a:xfrm>
          <a:prstGeom prst="rect">
            <a:avLst/>
          </a:prstGeom>
          <a:noFill/>
          <a:ln w="9525">
            <a:noFill/>
            <a:miter lim="800000"/>
            <a:headEnd/>
            <a:tailEnd/>
          </a:ln>
        </p:spPr>
      </p:pic>
      <p:pic>
        <p:nvPicPr>
          <p:cNvPr id="11" name="Picture 3" descr="H:\황진인터네셔널\황진로고_한자.jpg"/>
          <p:cNvPicPr>
            <a:picLocks noChangeAspect="1" noChangeArrowheads="1"/>
          </p:cNvPicPr>
          <p:nvPr/>
        </p:nvPicPr>
        <p:blipFill>
          <a:blip r:embed="rId4"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extLst>
      <p:ext uri="{BB962C8B-B14F-4D97-AF65-F5344CB8AC3E}">
        <p14:creationId xmlns:p14="http://schemas.microsoft.com/office/powerpoint/2010/main" val="426205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252000" y="460108"/>
            <a:ext cx="8534842" cy="540000"/>
          </a:xfrm>
          <a:prstGeom prst="rect">
            <a:avLst/>
          </a:prstGeom>
          <a:solidFill>
            <a:schemeClr val="accent6">
              <a:lumMod val="20000"/>
              <a:lumOff val="80000"/>
            </a:schemeClr>
          </a:solidFill>
        </p:spPr>
        <p:txBody>
          <a:bodyPr>
            <a:normAutofit/>
          </a:bodyPr>
          <a:lstStyle/>
          <a:p>
            <a:pPr lvl="0"/>
            <a:r>
              <a:rPr kumimoji="0" lang="ko-KR" altLang="en-US" sz="2200" b="1" i="0" u="none" strike="noStrike" kern="1200" cap="none" spc="0" normalizeH="0" baseline="0" noProof="0" dirty="0" smtClean="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rPr>
              <a:t> </a:t>
            </a:r>
            <a:r>
              <a:rPr kumimoji="0" lang="ko-KR" altLang="en-US" sz="2200" dirty="0" smtClean="0">
                <a:solidFill>
                  <a:srgbClr val="7A523A"/>
                </a:solidFill>
                <a:latin typeface="08서울남산체 EB" pitchFamily="18" charset="-127"/>
                <a:ea typeface="08서울남산체 EB" pitchFamily="18" charset="-127"/>
              </a:rPr>
              <a:t>▣ </a:t>
            </a:r>
            <a:r>
              <a:rPr kumimoji="0" lang="ja-JP" altLang="en-US" sz="2200" b="1" dirty="0" smtClean="0">
                <a:solidFill>
                  <a:srgbClr val="7A523A"/>
                </a:solidFill>
                <a:latin typeface="08서울남산체 EB" pitchFamily="18" charset="-127"/>
                <a:ea typeface="08서울남산체 EB" pitchFamily="18" charset="-127"/>
              </a:rPr>
              <a:t>臨床結果</a:t>
            </a:r>
            <a:r>
              <a:rPr kumimoji="0" lang="en-US" altLang="ko-KR" sz="2200" b="1" dirty="0" smtClean="0">
                <a:solidFill>
                  <a:srgbClr val="7A523A"/>
                </a:solidFill>
                <a:latin typeface="08서울남산체 EB" pitchFamily="18" charset="-127"/>
                <a:ea typeface="08서울남산체 EB" pitchFamily="18" charset="-127"/>
              </a:rPr>
              <a:t>1</a:t>
            </a:r>
            <a:r>
              <a:rPr kumimoji="0" lang="ko-KR" altLang="en-US" sz="2200" b="1" dirty="0" smtClean="0">
                <a:solidFill>
                  <a:srgbClr val="7A523A"/>
                </a:solidFill>
                <a:latin typeface="08서울남산체 EB" pitchFamily="18" charset="-127"/>
                <a:ea typeface="08서울남산체 EB" pitchFamily="18" charset="-127"/>
              </a:rPr>
              <a:t> </a:t>
            </a:r>
            <a:r>
              <a:rPr kumimoji="0" lang="en-US" altLang="ko-KR" sz="2200" b="1" dirty="0" smtClean="0">
                <a:solidFill>
                  <a:srgbClr val="7A523A"/>
                </a:solidFill>
                <a:latin typeface="08서울남산체 EB" pitchFamily="18" charset="-127"/>
                <a:ea typeface="08서울남산체 EB" pitchFamily="18" charset="-127"/>
              </a:rPr>
              <a:t> </a:t>
            </a:r>
            <a:endParaRPr kumimoji="0" lang="ko-KR" altLang="en-US" sz="2200" b="1" i="0" u="none" strike="noStrike" kern="1200" cap="none" spc="0" normalizeH="0" baseline="0" noProof="0" dirty="0">
              <a:ln w="11430">
                <a:solidFill>
                  <a:schemeClr val="tx2">
                    <a:shade val="25000"/>
                    <a:alpha val="75000"/>
                  </a:schemeClr>
                </a:solidFill>
              </a:ln>
              <a:solidFill>
                <a:schemeClr val="accent5"/>
              </a:soli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endParaRPr>
          </a:p>
        </p:txBody>
      </p:sp>
      <p:graphicFrame>
        <p:nvGraphicFramePr>
          <p:cNvPr id="3" name="표 2"/>
          <p:cNvGraphicFramePr>
            <a:graphicFrameLocks noGrp="1"/>
          </p:cNvGraphicFramePr>
          <p:nvPr>
            <p:extLst>
              <p:ext uri="{D42A27DB-BD31-4B8C-83A1-F6EECF244321}">
                <p14:modId xmlns:p14="http://schemas.microsoft.com/office/powerpoint/2010/main" val="1607034065"/>
              </p:ext>
            </p:extLst>
          </p:nvPr>
        </p:nvGraphicFramePr>
        <p:xfrm>
          <a:off x="220232" y="1052781"/>
          <a:ext cx="8640961" cy="5517555"/>
        </p:xfrm>
        <a:graphic>
          <a:graphicData uri="http://schemas.openxmlformats.org/drawingml/2006/table">
            <a:tbl>
              <a:tblPr firstRow="1" bandRow="1">
                <a:tableStyleId>{ED083AE6-46FA-4A59-8FB0-9F97EB10719F}</a:tableStyleId>
              </a:tblPr>
              <a:tblGrid>
                <a:gridCol w="1931144"/>
                <a:gridCol w="3722796"/>
                <a:gridCol w="1541042"/>
                <a:gridCol w="1445979"/>
              </a:tblGrid>
              <a:tr h="1151573">
                <a:tc>
                  <a:txBody>
                    <a:bodyPr/>
                    <a:lstStyle/>
                    <a:p>
                      <a:pPr marL="342900" marR="0" indent="-342900" algn="l" defTabSz="914400" rtl="0" eaLnBrk="1" fontAlgn="auto" latinLnBrk="1"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mn-ea"/>
                          <a:ea typeface="+mn-ea"/>
                        </a:rPr>
                        <a:t>湿っぽい腐った臭い</a:t>
                      </a:r>
                      <a:endParaRPr lang="en-US" altLang="ko-KR" sz="1600" b="0" i="0" u="none" strike="noStrike" dirty="0" smtClean="0">
                        <a:solidFill>
                          <a:srgbClr val="000000"/>
                        </a:solidFill>
                        <a:effectLst/>
                        <a:latin typeface="+mn-ea"/>
                        <a:ea typeface="+mn-ea"/>
                      </a:endParaRPr>
                    </a:p>
                    <a:p>
                      <a:pPr marL="342900" indent="-342900" latinLnBrk="1">
                        <a:buFontTx/>
                        <a:buNone/>
                      </a:pPr>
                      <a:endParaRPr lang="ko-KR" altLang="en-US" sz="1600" b="0" dirty="0"/>
                    </a:p>
                  </a:txBody>
                  <a:tcPr anchor="ctr"/>
                </a:tc>
                <a:tc>
                  <a:txBody>
                    <a:bodyPr/>
                    <a:lstStyle/>
                    <a:p>
                      <a:pPr algn="l" fontAlgn="ctr">
                        <a:buFont typeface="Arial" pitchFamily="34" charset="0"/>
                        <a:buChar char="•"/>
                      </a:pPr>
                      <a:endParaRPr lang="en-US" altLang="ko-KR" sz="1400" b="0" u="none" strike="noStrike" dirty="0" smtClean="0"/>
                    </a:p>
                    <a:p>
                      <a:pPr algn="l" fontAlgn="ctr">
                        <a:buFontTx/>
                        <a:buNone/>
                      </a:pPr>
                      <a:r>
                        <a:rPr lang="en-US" altLang="ko-KR" sz="1400" b="0" u="none" strike="noStrike" dirty="0" smtClean="0"/>
                        <a:t>        </a:t>
                      </a:r>
                      <a:r>
                        <a:rPr lang="ja-JP" altLang="en-US" sz="1400" b="0" u="none" strike="noStrike" dirty="0" smtClean="0"/>
                        <a:t>湿った気運が熱によって腐った臭い</a:t>
                      </a:r>
                      <a:endParaRPr lang="en-US" altLang="ko-KR" sz="1400" b="0" u="none" strike="noStrike" dirty="0" smtClean="0"/>
                    </a:p>
                    <a:p>
                      <a:pPr marL="0" marR="0" indent="0" algn="l" defTabSz="914400" rtl="0" eaLnBrk="1" fontAlgn="ctr" latinLnBrk="1" hangingPunct="1">
                        <a:lnSpc>
                          <a:spcPct val="100000"/>
                        </a:lnSpc>
                        <a:spcBef>
                          <a:spcPts val="0"/>
                        </a:spcBef>
                        <a:spcAft>
                          <a:spcPts val="0"/>
                        </a:spcAft>
                        <a:buClrTx/>
                        <a:buSzTx/>
                        <a:buFontTx/>
                        <a:buNone/>
                        <a:tabLst/>
                        <a:defRPr/>
                      </a:pPr>
                      <a:r>
                        <a:rPr lang="ko-KR" altLang="en-US" sz="1400" b="0" u="none" strike="noStrike" dirty="0" smtClean="0"/>
                        <a:t>        </a:t>
                      </a:r>
                      <a:r>
                        <a:rPr lang="ja-JP" altLang="en-US" sz="1400" b="0" u="none" strike="noStrike" dirty="0" smtClean="0"/>
                        <a:t>体内に熱がこもり外に流れないとき</a:t>
                      </a:r>
                      <a:endParaRPr lang="en-US" altLang="ko-KR" sz="1400" b="0" u="none" strike="noStrike" dirty="0" smtClean="0"/>
                    </a:p>
                    <a:p>
                      <a:pPr marL="0" marR="0" indent="0" algn="l" defTabSz="914400" rtl="0" eaLnBrk="1" fontAlgn="ctr" latinLnBrk="1"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굴림" pitchFamily="50" charset="-127"/>
                          <a:ea typeface="굴림" pitchFamily="50" charset="-127"/>
                        </a:rPr>
                        <a:t>　　渇症を感じやすい体質が多い</a:t>
                      </a:r>
                      <a:endParaRPr lang="ko-KR" altLang="en-US" sz="1400" b="0" i="0" u="none" strike="noStrike" dirty="0">
                        <a:solidFill>
                          <a:srgbClr val="000000"/>
                        </a:solidFill>
                        <a:latin typeface="바탕"/>
                      </a:endParaRPr>
                    </a:p>
                  </a:txBody>
                  <a:tcPr marL="0" marR="0" marT="0" marB="0" anchor="ctr"/>
                </a:tc>
                <a:tc>
                  <a:txBody>
                    <a:bodyPr/>
                    <a:lstStyle/>
                    <a:p>
                      <a:pPr algn="ctr" latinLnBrk="1"/>
                      <a:endParaRPr lang="en-US" altLang="ko-KR" sz="1400" b="0" dirty="0" smtClean="0"/>
                    </a:p>
                    <a:p>
                      <a:pPr algn="ctr" latinLnBrk="1"/>
                      <a:endParaRPr lang="en-US" altLang="ja-JP" sz="1400" b="0" dirty="0" smtClean="0"/>
                    </a:p>
                    <a:p>
                      <a:pPr algn="ctr" latinLnBrk="1"/>
                      <a:r>
                        <a:rPr lang="ja-JP" altLang="en-US" sz="1400" b="0" dirty="0" smtClean="0"/>
                        <a:t>＜薬剤＞</a:t>
                      </a:r>
                      <a:endParaRPr lang="en-US" altLang="ko-KR" sz="1400" b="0"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400" b="0" dirty="0" smtClean="0">
                          <a:solidFill>
                            <a:srgbClr val="CC0066"/>
                          </a:solidFill>
                        </a:rPr>
                        <a:t>疾患</a:t>
                      </a:r>
                      <a:r>
                        <a:rPr lang="ja-JP" altLang="en-US" sz="1400" b="0" dirty="0" smtClean="0">
                          <a:solidFill>
                            <a:srgbClr val="CC0066"/>
                          </a:solidFill>
                        </a:rPr>
                        <a:t>使用</a:t>
                      </a:r>
                      <a:endParaRPr lang="ko-KR" altLang="en-US" sz="1400" b="0" dirty="0" smtClean="0">
                        <a:solidFill>
                          <a:srgbClr val="CC0066"/>
                        </a:solidFill>
                        <a:latin typeface="HY목각파임B" panose="02030600000101010101" pitchFamily="18" charset="-127"/>
                        <a:ea typeface="HY목각파임B" panose="02030600000101010101" pitchFamily="18" charset="-127"/>
                      </a:endParaRPr>
                    </a:p>
                    <a:p>
                      <a:pPr algn="ctr" latinLnBrk="1"/>
                      <a:r>
                        <a:rPr lang="ko-KR" altLang="en-US" sz="1400" b="0" dirty="0" smtClean="0"/>
                        <a:t> </a:t>
                      </a:r>
                      <a:endParaRPr lang="ko-KR" altLang="en-US" sz="1400" b="0" dirty="0"/>
                    </a:p>
                  </a:txBody>
                  <a:tcPr/>
                </a:tc>
                <a:tc>
                  <a:txBody>
                    <a:bodyPr/>
                    <a:lstStyle/>
                    <a:p>
                      <a:pPr algn="ctr" latinLnBrk="1"/>
                      <a:endParaRPr lang="en-US" altLang="ko-KR" sz="1400" b="0" u="none" strike="noStrike" dirty="0" smtClean="0"/>
                    </a:p>
                    <a:p>
                      <a:pPr algn="ctr" latinLnBrk="1"/>
                      <a:endParaRPr lang="en-US" altLang="ja-JP" sz="1400" b="0" u="none" strike="noStrike" dirty="0" smtClean="0"/>
                    </a:p>
                    <a:p>
                      <a:pPr algn="ctr" latinLnBrk="1"/>
                      <a:r>
                        <a:rPr lang="en-US" altLang="ja-JP" sz="1400" b="0" u="none" strike="noStrike" dirty="0" smtClean="0"/>
                        <a:t>10</a:t>
                      </a:r>
                      <a:r>
                        <a:rPr lang="ja-JP" altLang="en-US" sz="1400" b="0" u="none" strike="noStrike" dirty="0" smtClean="0"/>
                        <a:t>回</a:t>
                      </a:r>
                      <a:r>
                        <a:rPr lang="en-US" altLang="ja-JP" sz="1400" b="0" u="none" strike="noStrike" dirty="0" smtClean="0"/>
                        <a:t>×3</a:t>
                      </a:r>
                      <a:r>
                        <a:rPr lang="ja-JP" altLang="en-US" sz="1400" b="0" u="none" strike="noStrike" dirty="0" smtClean="0"/>
                        <a:t>過程</a:t>
                      </a:r>
                      <a:endParaRPr lang="en-US" altLang="ko-KR" sz="1400" b="0" u="none" strike="noStrike" dirty="0" smtClean="0"/>
                    </a:p>
                  </a:txBody>
                  <a:tcPr/>
                </a:tc>
              </a:tr>
              <a:tr h="734059">
                <a:tc>
                  <a:txBody>
                    <a:bodyPr/>
                    <a:lstStyle/>
                    <a:p>
                      <a:pPr algn="ctr"/>
                      <a:r>
                        <a:rPr lang="ja-JP" altLang="en-US" sz="1600" dirty="0" smtClean="0"/>
                        <a:t>効果</a:t>
                      </a:r>
                      <a:endParaRPr lang="ko-KR" altLang="en-US" sz="1600" dirty="0"/>
                    </a:p>
                  </a:txBody>
                  <a:tcPr anchor="ctr"/>
                </a:tc>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600" u="none" strike="noStrike" dirty="0" smtClean="0"/>
                        <a:t>熱を下げ湿った気運をなくす作用</a:t>
                      </a:r>
                      <a:r>
                        <a:rPr lang="ko-KR" altLang="en-US" sz="1600" u="none" strike="noStrike" dirty="0" smtClean="0"/>
                        <a:t> </a:t>
                      </a:r>
                      <a:endParaRPr lang="en-US" altLang="ko-KR" sz="1600" b="0" i="0" u="none" strike="noStrike" dirty="0" smtClean="0">
                        <a:solidFill>
                          <a:srgbClr val="000000"/>
                        </a:solidFill>
                        <a:latin typeface="맑은 고딕"/>
                      </a:endParaRPr>
                    </a:p>
                  </a:txBody>
                  <a:tcPr marL="0" marR="0" marT="0" marB="0" anchor="ctr"/>
                </a:tc>
                <a:tc hMerge="1">
                  <a:txBody>
                    <a:bodyPr/>
                    <a:lstStyle/>
                    <a:p>
                      <a:pPr latinLnBrk="1"/>
                      <a:endParaRPr lang="ko-KR" altLang="en-US"/>
                    </a:p>
                  </a:txBody>
                  <a:tcPr/>
                </a:tc>
                <a:tc hMerge="1">
                  <a:txBody>
                    <a:bodyPr/>
                    <a:lstStyle/>
                    <a:p>
                      <a:pPr latinLnBrk="1"/>
                      <a:endParaRPr lang="ko-KR" altLang="en-US"/>
                    </a:p>
                  </a:txBody>
                  <a:tcPr/>
                </a:tc>
              </a:tr>
              <a:tr h="120008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mn-ea"/>
                        <a:ea typeface="+mn-ea"/>
                      </a:endParaRPr>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mn-ea"/>
                          <a:ea typeface="+mn-ea"/>
                        </a:rPr>
                        <a:t>酸っぱい臭い</a:t>
                      </a:r>
                      <a:endParaRPr lang="ko-KR" altLang="en-US" sz="1600" b="0" i="0" u="none" strike="noStrike" dirty="0" smtClean="0">
                        <a:solidFill>
                          <a:srgbClr val="000000"/>
                        </a:solidFill>
                        <a:effectLst/>
                        <a:latin typeface="+mn-ea"/>
                        <a:ea typeface="+mn-ea"/>
                      </a:endParaRPr>
                    </a:p>
                    <a:p>
                      <a:pPr algn="ctr" latinLnBrk="1"/>
                      <a:endParaRPr lang="ko-KR" altLang="en-US" sz="1600" b="1" dirty="0"/>
                    </a:p>
                  </a:txBody>
                  <a:tcPr anchor="ct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ko-KR" altLang="en-US" sz="1200" u="none" strike="noStrike" dirty="0" smtClean="0"/>
                        <a:t>   </a:t>
                      </a:r>
                      <a:r>
                        <a:rPr lang="ja-JP" altLang="en-US" sz="1400" u="none" strike="noStrike" dirty="0" smtClean="0"/>
                        <a:t>肝が滞っている症状で情緒の刺激を受けやすい</a:t>
                      </a:r>
                      <a:endParaRPr lang="en-US" altLang="ja-JP" sz="1400" u="none" strike="noStrike" dirty="0" smtClean="0"/>
                    </a:p>
                    <a:p>
                      <a:pPr marL="0" marR="0" indent="0" algn="l" defTabSz="914400" rtl="0" eaLnBrk="1" fontAlgn="ctr" latinLnBrk="1" hangingPunct="1">
                        <a:lnSpc>
                          <a:spcPct val="100000"/>
                        </a:lnSpc>
                        <a:spcBef>
                          <a:spcPts val="0"/>
                        </a:spcBef>
                        <a:spcAft>
                          <a:spcPts val="0"/>
                        </a:spcAft>
                        <a:buClrTx/>
                        <a:buSzTx/>
                        <a:buFontTx/>
                        <a:buNone/>
                        <a:tabLst/>
                        <a:defRPr/>
                      </a:pPr>
                      <a:endParaRPr lang="en-US" altLang="ko-KR" sz="1400" u="none" strike="noStrike" dirty="0" smtClean="0"/>
                    </a:p>
                    <a:p>
                      <a:pPr marL="0" marR="0" indent="0" algn="l" defTabSz="914400" rtl="0" eaLnBrk="1" fontAlgn="ctr" latinLnBrk="1" hangingPunct="1">
                        <a:lnSpc>
                          <a:spcPct val="100000"/>
                        </a:lnSpc>
                        <a:spcBef>
                          <a:spcPts val="0"/>
                        </a:spcBef>
                        <a:spcAft>
                          <a:spcPts val="0"/>
                        </a:spcAft>
                        <a:buClrTx/>
                        <a:buSzTx/>
                        <a:buFontTx/>
                        <a:buNone/>
                        <a:tabLst/>
                        <a:defRPr/>
                      </a:pPr>
                      <a:r>
                        <a:rPr lang="ja-JP" altLang="en-US" sz="1400" u="none" strike="noStrike" dirty="0" smtClean="0"/>
                        <a:t>　疲れやすく、情緒不安定（激怒、鬱など）</a:t>
                      </a:r>
                      <a:endParaRPr lang="en-US" altLang="ko-KR" sz="1400" u="none" strike="noStrike" dirty="0" smtClean="0"/>
                    </a:p>
                    <a:p>
                      <a:pPr marL="0" marR="0" indent="0" algn="l" defTabSz="914400" rtl="0" eaLnBrk="1" fontAlgn="ctr" latinLnBrk="1" hangingPunct="1">
                        <a:lnSpc>
                          <a:spcPct val="100000"/>
                        </a:lnSpc>
                        <a:spcBef>
                          <a:spcPts val="0"/>
                        </a:spcBef>
                        <a:spcAft>
                          <a:spcPts val="0"/>
                        </a:spcAft>
                        <a:buClrTx/>
                        <a:buSzTx/>
                        <a:buFontTx/>
                        <a:buNone/>
                        <a:tabLst/>
                        <a:defRPr/>
                      </a:pPr>
                      <a:r>
                        <a:rPr lang="en-US" altLang="ko-KR" sz="1200" u="none" strike="noStrike" dirty="0" smtClean="0"/>
                        <a:t>  </a:t>
                      </a:r>
                      <a:endParaRPr lang="en-US" altLang="ko-KR" sz="1200" b="0" i="0" u="none" strike="noStrike" dirty="0" smtClean="0">
                        <a:solidFill>
                          <a:srgbClr val="000000"/>
                        </a:solidFill>
                        <a:latin typeface="바탕"/>
                      </a:endParaRPr>
                    </a:p>
                  </a:txBody>
                  <a:tcPr marL="0" marR="0" marT="0" marB="0" anchor="ctr"/>
                </a:tc>
                <a:tc>
                  <a:txBody>
                    <a:bodyPr/>
                    <a:lstStyle/>
                    <a:p>
                      <a:pPr algn="ctr" latinLnBrk="1"/>
                      <a:endParaRPr lang="en-US" altLang="ko-KR" sz="1400" dirty="0" smtClean="0"/>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ja-JP" sz="1400" b="0"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400" b="0" dirty="0" smtClean="0"/>
                        <a:t>＜薬剤＞</a:t>
                      </a:r>
                      <a:endParaRPr lang="en-US" altLang="ko-KR" sz="1400" dirty="0" smtClean="0"/>
                    </a:p>
                    <a:p>
                      <a:pPr algn="ctr" latinLnBrk="1"/>
                      <a:r>
                        <a:rPr lang="ja-JP" altLang="en-US" sz="1400" dirty="0" smtClean="0">
                          <a:solidFill>
                            <a:srgbClr val="CC0066"/>
                          </a:solidFill>
                        </a:rPr>
                        <a:t>ダイエット使用</a:t>
                      </a:r>
                      <a:endParaRPr lang="ko-KR" altLang="en-US" sz="1400" dirty="0">
                        <a:solidFill>
                          <a:srgbClr val="CC0066"/>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u="none" strike="noStrike" dirty="0" smtClean="0"/>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u="none" strike="noStrike"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en-US" altLang="ja-JP" sz="1400" b="0" u="none" strike="noStrike" dirty="0" smtClean="0"/>
                        <a:t>10</a:t>
                      </a:r>
                      <a:r>
                        <a:rPr lang="ja-JP" altLang="en-US" sz="1400" b="0" u="none" strike="noStrike" dirty="0" smtClean="0"/>
                        <a:t>回</a:t>
                      </a:r>
                      <a:r>
                        <a:rPr lang="en-US" altLang="ja-JP" sz="1400" b="0" u="none" strike="noStrike" dirty="0" smtClean="0"/>
                        <a:t>×3</a:t>
                      </a:r>
                      <a:r>
                        <a:rPr lang="ja-JP" altLang="en-US" sz="1400" b="0" u="none" strike="noStrike" dirty="0" smtClean="0"/>
                        <a:t>過程</a:t>
                      </a:r>
                      <a:endParaRPr lang="en-US" altLang="ko-KR" sz="1400" b="0" u="none" strike="noStrike" dirty="0" smtClean="0"/>
                    </a:p>
                    <a:p>
                      <a:pPr algn="ctr" latinLnBrk="1"/>
                      <a:endParaRPr lang="ko-KR" altLang="en-US" sz="1400" dirty="0"/>
                    </a:p>
                  </a:txBody>
                  <a:tcPr/>
                </a:tc>
              </a:tr>
              <a:tr h="750051">
                <a:tc>
                  <a:txBody>
                    <a:bodyPr/>
                    <a:lstStyle/>
                    <a:p>
                      <a:pPr algn="ctr" latinLnBrk="1"/>
                      <a:r>
                        <a:rPr lang="ja-JP" altLang="en-US" sz="1600" dirty="0" smtClean="0"/>
                        <a:t>効果</a:t>
                      </a:r>
                      <a:endParaRPr lang="ko-KR" altLang="en-US" sz="1600" dirty="0"/>
                    </a:p>
                  </a:txBody>
                  <a:tcPr anchor="ctr"/>
                </a:tc>
                <a:tc gridSpan="3">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800" u="none" strike="noStrike" dirty="0" smtClean="0"/>
                    </a:p>
                    <a:p>
                      <a:pPr marL="0" marR="0" indent="0" algn="ctr" defTabSz="914400" rtl="0" eaLnBrk="1" fontAlgn="ctr" latinLnBrk="1" hangingPunct="1">
                        <a:lnSpc>
                          <a:spcPct val="100000"/>
                        </a:lnSpc>
                        <a:spcBef>
                          <a:spcPts val="0"/>
                        </a:spcBef>
                        <a:spcAft>
                          <a:spcPts val="0"/>
                        </a:spcAft>
                        <a:buClrTx/>
                        <a:buSzTx/>
                        <a:buFontTx/>
                        <a:buNone/>
                        <a:tabLst/>
                        <a:defRPr/>
                      </a:pPr>
                      <a:r>
                        <a:rPr lang="ja-JP" altLang="ko-KR" sz="1600" dirty="0" smtClean="0"/>
                        <a:t>瘀血</a:t>
                      </a:r>
                      <a:r>
                        <a:rPr lang="ja-JP" altLang="en-US" sz="1600" dirty="0" smtClean="0"/>
                        <a:t>を緩和させ気血を巡らせストレス解消する作用</a:t>
                      </a:r>
                      <a:endParaRPr lang="ko-KR" altLang="en-US" sz="1600" u="none" strike="noStrike" dirty="0" smtClean="0"/>
                    </a:p>
                    <a:p>
                      <a:pPr algn="ctr" fontAlgn="ctr"/>
                      <a:endParaRPr lang="ko-KR" altLang="en-US" sz="1200" b="0" i="0" u="none" strike="noStrike" dirty="0">
                        <a:solidFill>
                          <a:srgbClr val="000000"/>
                        </a:solidFill>
                        <a:latin typeface="바탕"/>
                      </a:endParaRPr>
                    </a:p>
                  </a:txBody>
                  <a:tcPr marL="0" marR="0" marT="0" marB="0" anchor="ctr"/>
                </a:tc>
                <a:tc hMerge="1">
                  <a:txBody>
                    <a:bodyPr/>
                    <a:lstStyle/>
                    <a:p>
                      <a:pPr latinLnBrk="1"/>
                      <a:endParaRPr lang="ko-KR" altLang="en-US"/>
                    </a:p>
                  </a:txBody>
                  <a:tcPr/>
                </a:tc>
                <a:tc hMerge="1">
                  <a:txBody>
                    <a:bodyPr/>
                    <a:lstStyle/>
                    <a:p>
                      <a:pPr latinLnBrk="1"/>
                      <a:endParaRPr lang="ko-KR" altLang="en-US"/>
                    </a:p>
                  </a:txBody>
                  <a:tcPr/>
                </a:tc>
              </a:tr>
              <a:tr h="90006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mn-ea"/>
                        <a:ea typeface="+mn-ea"/>
                      </a:endParaRPr>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mn-ea"/>
                          <a:ea typeface="+mn-ea"/>
                        </a:rPr>
                        <a:t>油が浮かんでくる</a:t>
                      </a:r>
                      <a:endParaRPr lang="en-US" altLang="ko-KR" sz="1600" b="0" i="0" u="none" strike="noStrike" dirty="0" smtClean="0">
                        <a:solidFill>
                          <a:srgbClr val="000000"/>
                        </a:solidFill>
                        <a:effectLst/>
                        <a:latin typeface="+mn-ea"/>
                        <a:ea typeface="+mn-ea"/>
                      </a:endParaRPr>
                    </a:p>
                    <a:p>
                      <a:pPr algn="ctr" latinLnBrk="1"/>
                      <a:endParaRPr lang="ko-KR" altLang="en-US" sz="1600" b="1" dirty="0"/>
                    </a:p>
                  </a:txBody>
                  <a:tcPr anchor="ct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굴림" pitchFamily="50" charset="-127"/>
                          <a:ea typeface="굴림" pitchFamily="50" charset="-127"/>
                        </a:rPr>
                        <a:t>脾臓</a:t>
                      </a:r>
                      <a:r>
                        <a:rPr lang="en-US" altLang="ko-KR" sz="1400" b="0" i="0" u="none" strike="noStrike" dirty="0" smtClean="0">
                          <a:solidFill>
                            <a:srgbClr val="000000"/>
                          </a:solidFill>
                          <a:effectLst/>
                          <a:latin typeface="굴림" pitchFamily="50" charset="-127"/>
                          <a:ea typeface="굴림" pitchFamily="50" charset="-127"/>
                        </a:rPr>
                        <a:t>,</a:t>
                      </a:r>
                      <a:r>
                        <a:rPr lang="ja-JP" altLang="en-US" sz="1400" b="0" i="0" u="none" strike="noStrike" dirty="0" smtClean="0">
                          <a:solidFill>
                            <a:srgbClr val="000000"/>
                          </a:solidFill>
                          <a:effectLst/>
                          <a:latin typeface="굴림" pitchFamily="50" charset="-127"/>
                          <a:ea typeface="굴림" pitchFamily="50" charset="-127"/>
                        </a:rPr>
                        <a:t>胃腸</a:t>
                      </a:r>
                      <a:r>
                        <a:rPr lang="en-US" altLang="ko-KR" sz="1400" b="0" i="0" u="none" strike="noStrike" dirty="0" smtClean="0">
                          <a:solidFill>
                            <a:srgbClr val="000000"/>
                          </a:solidFill>
                          <a:effectLst/>
                          <a:latin typeface="굴림" pitchFamily="50" charset="-127"/>
                          <a:ea typeface="굴림" pitchFamily="50" charset="-127"/>
                        </a:rPr>
                        <a:t>,</a:t>
                      </a:r>
                      <a:r>
                        <a:rPr lang="ja-JP" altLang="en-US" sz="1400" b="0" i="0" u="none" strike="noStrike" dirty="0" smtClean="0">
                          <a:solidFill>
                            <a:srgbClr val="000000"/>
                          </a:solidFill>
                          <a:effectLst/>
                          <a:latin typeface="굴림" pitchFamily="50" charset="-127"/>
                          <a:ea typeface="굴림" pitchFamily="50" charset="-127"/>
                        </a:rPr>
                        <a:t>腎臓が弱まっている</a:t>
                      </a:r>
                      <a:endParaRPr lang="ko-KR" altLang="en-US" sz="1400" b="0" i="0" u="none" strike="noStrike" dirty="0" smtClean="0">
                        <a:solidFill>
                          <a:srgbClr val="000000"/>
                        </a:solidFill>
                        <a:effectLst/>
                        <a:latin typeface="굴림" pitchFamily="50" charset="-127"/>
                        <a:ea typeface="굴림" pitchFamily="50" charset="-127"/>
                      </a:endParaRPr>
                    </a:p>
                    <a:p>
                      <a:pPr algn="ctr" fontAlgn="ctr"/>
                      <a:endParaRPr lang="en-US" altLang="ko-KR" sz="1400" u="none" strike="noStrike" dirty="0" smtClean="0"/>
                    </a:p>
                    <a:p>
                      <a:pPr algn="ctr" fontAlgn="ctr"/>
                      <a:r>
                        <a:rPr lang="ja-JP" altLang="en-US" sz="1400" dirty="0" smtClean="0">
                          <a:solidFill>
                            <a:schemeClr val="tx1"/>
                          </a:solidFill>
                          <a:latin typeface="HY태백B" pitchFamily="18" charset="-127"/>
                          <a:ea typeface="HY태백B" pitchFamily="18" charset="-127"/>
                        </a:rPr>
                        <a:t>座</a:t>
                      </a:r>
                      <a:r>
                        <a:rPr lang="ko-KR" altLang="en-US" sz="1400" dirty="0" smtClean="0">
                          <a:solidFill>
                            <a:schemeClr val="tx1"/>
                          </a:solidFill>
                        </a:rPr>
                        <a:t>薰</a:t>
                      </a:r>
                      <a:r>
                        <a:rPr lang="ja-JP" altLang="en-US" sz="1400" dirty="0" smtClean="0">
                          <a:solidFill>
                            <a:schemeClr val="tx1"/>
                          </a:solidFill>
                        </a:rPr>
                        <a:t>による脂肪分解</a:t>
                      </a:r>
                      <a:endParaRPr lang="ko-KR" altLang="en-US" sz="1400" b="0" i="0" u="none" strike="noStrike" dirty="0">
                        <a:solidFill>
                          <a:schemeClr val="tx1"/>
                        </a:solidFill>
                        <a:latin typeface="바탕"/>
                      </a:endParaRPr>
                    </a:p>
                  </a:txBody>
                  <a:tcPr marL="0" marR="0"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ja-JP" sz="1400" b="0"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400" b="0" dirty="0" smtClean="0"/>
                        <a:t>＜薬剤＞</a:t>
                      </a:r>
                      <a:endParaRPr lang="en-US" altLang="ko-KR" sz="1400" b="0" dirty="0" smtClean="0"/>
                    </a:p>
                    <a:p>
                      <a:pPr algn="ctr" latinLnBrk="1"/>
                      <a:r>
                        <a:rPr lang="ja-JP" altLang="en-US" sz="1400" dirty="0" smtClean="0">
                          <a:solidFill>
                            <a:srgbClr val="CC0066"/>
                          </a:solidFill>
                        </a:rPr>
                        <a:t>美容使用</a:t>
                      </a:r>
                      <a:endParaRPr lang="ko-KR" altLang="en-US" sz="1400" dirty="0">
                        <a:solidFill>
                          <a:srgbClr val="CC0066"/>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ja-JP" sz="1400" b="0" u="none" strike="noStrike"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en-US" altLang="ja-JP" sz="1400" b="0" u="none" strike="noStrike" dirty="0" smtClean="0"/>
                        <a:t>10</a:t>
                      </a:r>
                      <a:r>
                        <a:rPr lang="ja-JP" altLang="en-US" sz="1400" b="0" u="none" strike="noStrike" dirty="0" smtClean="0"/>
                        <a:t>回</a:t>
                      </a:r>
                      <a:r>
                        <a:rPr lang="en-US" altLang="ja-JP" sz="1400" b="0" u="none" strike="noStrike" dirty="0" smtClean="0"/>
                        <a:t>×3</a:t>
                      </a:r>
                      <a:r>
                        <a:rPr lang="ja-JP" altLang="en-US" sz="1400" b="0" u="none" strike="noStrike" dirty="0" smtClean="0"/>
                        <a:t>過程</a:t>
                      </a:r>
                      <a:endParaRPr lang="en-US" altLang="ko-KR" sz="1400" b="0" u="none" strike="noStrike" dirty="0" smtClean="0"/>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i="0" u="none" strike="noStrike" dirty="0" smtClean="0">
                        <a:solidFill>
                          <a:srgbClr val="000000"/>
                        </a:solidFill>
                        <a:latin typeface="맑은 고딕"/>
                      </a:endParaRPr>
                    </a:p>
                  </a:txBody>
                  <a:tcPr/>
                </a:tc>
              </a:tr>
              <a:tr h="775060">
                <a:tc>
                  <a:txBody>
                    <a:bodyPr/>
                    <a:lstStyle/>
                    <a:p>
                      <a:pPr algn="ctr" latinLnBrk="1"/>
                      <a:r>
                        <a:rPr lang="ja-JP" altLang="en-US" sz="1600" dirty="0" smtClean="0"/>
                        <a:t>効果</a:t>
                      </a:r>
                      <a:endParaRPr lang="ko-KR" altLang="en-US" sz="1600" dirty="0"/>
                    </a:p>
                  </a:txBody>
                  <a:tcPr anchor="ctr"/>
                </a:tc>
                <a:tc gridSpan="3">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굴림" pitchFamily="50" charset="-127"/>
                          <a:ea typeface="굴림" pitchFamily="50" charset="-127"/>
                        </a:rPr>
                        <a:t>脾臓</a:t>
                      </a:r>
                      <a:r>
                        <a:rPr lang="en-US" altLang="ko-KR" sz="1600" b="0" i="0" u="none" strike="noStrike" dirty="0" smtClean="0">
                          <a:solidFill>
                            <a:srgbClr val="000000"/>
                          </a:solidFill>
                          <a:effectLst/>
                          <a:latin typeface="굴림" pitchFamily="50" charset="-127"/>
                          <a:ea typeface="굴림" pitchFamily="50" charset="-127"/>
                        </a:rPr>
                        <a:t>,</a:t>
                      </a:r>
                      <a:r>
                        <a:rPr lang="ja-JP" altLang="en-US" sz="1600" b="0" i="0" u="none" strike="noStrike" dirty="0" smtClean="0">
                          <a:solidFill>
                            <a:srgbClr val="000000"/>
                          </a:solidFill>
                          <a:effectLst/>
                          <a:latin typeface="굴림" pitchFamily="50" charset="-127"/>
                          <a:ea typeface="굴림" pitchFamily="50" charset="-127"/>
                        </a:rPr>
                        <a:t>胃腸を温めることで血色を良くし、皮膚に潤いを与える</a:t>
                      </a:r>
                      <a:endParaRPr lang="ko-KR" altLang="en-US" sz="1600" b="0" i="0" u="none" strike="noStrike" dirty="0">
                        <a:solidFill>
                          <a:srgbClr val="000000"/>
                        </a:solidFill>
                        <a:latin typeface="바탕"/>
                      </a:endParaRPr>
                    </a:p>
                  </a:txBody>
                  <a:tcPr marL="0" marR="0" marT="0" marB="0" anchor="ct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4" name="직사각형 3"/>
          <p:cNvSpPr/>
          <p:nvPr/>
        </p:nvSpPr>
        <p:spPr>
          <a:xfrm>
            <a:off x="6352466" y="928670"/>
            <a:ext cx="2505814" cy="246221"/>
          </a:xfrm>
          <a:prstGeom prst="rect">
            <a:avLst/>
          </a:prstGeom>
        </p:spPr>
        <p:txBody>
          <a:bodyPr wrap="none">
            <a:spAutoFit/>
          </a:bodyPr>
          <a:lstStyle/>
          <a:p>
            <a:r>
              <a:rPr lang="en-US" altLang="ko-KR"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ko-KR" alt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한의학 전문의에 의해 임상되었습니다</a:t>
            </a:r>
            <a:r>
              <a:rPr lang="en-US" altLang="ko-KR"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ko-KR" alt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3" descr="H:\황진인터네셔널\황진로고_한자.jpg"/>
          <p:cNvPicPr>
            <a:picLocks noChangeAspect="1" noChangeArrowheads="1"/>
          </p:cNvPicPr>
          <p:nvPr/>
        </p:nvPicPr>
        <p:blipFill>
          <a:blip r:embed="rId2"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extLst>
      <p:ext uri="{BB962C8B-B14F-4D97-AF65-F5344CB8AC3E}">
        <p14:creationId xmlns:p14="http://schemas.microsoft.com/office/powerpoint/2010/main" val="229082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1553243693"/>
              </p:ext>
            </p:extLst>
          </p:nvPr>
        </p:nvGraphicFramePr>
        <p:xfrm>
          <a:off x="186815" y="1268760"/>
          <a:ext cx="8556705" cy="4181591"/>
        </p:xfrm>
        <a:graphic>
          <a:graphicData uri="http://schemas.openxmlformats.org/drawingml/2006/table">
            <a:tbl>
              <a:tblPr firstRow="1" bandRow="1">
                <a:tableStyleId>{ED083AE6-46FA-4A59-8FB0-9F97EB10719F}</a:tableStyleId>
              </a:tblPr>
              <a:tblGrid>
                <a:gridCol w="1721964"/>
                <a:gridCol w="3213972"/>
                <a:gridCol w="116840"/>
                <a:gridCol w="1610902"/>
                <a:gridCol w="1893027"/>
              </a:tblGrid>
              <a:tr h="1071570">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effectLst/>
                          <a:latin typeface="맑은 고딕" panose="020B0503020000020004" pitchFamily="50" charset="-127"/>
                          <a:ea typeface="맑은 고딕" panose="020B0503020000020004" pitchFamily="50" charset="-127"/>
                        </a:rPr>
                        <a:t>泡が浮かんでくる</a:t>
                      </a:r>
                      <a:endParaRPr lang="ko-KR" altLang="en-US" sz="1400" b="0" i="0" u="none" strike="noStrike" dirty="0" smtClean="0">
                        <a:solidFill>
                          <a:srgbClr val="000000"/>
                        </a:solidFill>
                        <a:effectLst/>
                        <a:latin typeface="맑은 고딕" panose="020B0503020000020004" pitchFamily="50" charset="-127"/>
                        <a:ea typeface="맑은 고딕" panose="020B0503020000020004" pitchFamily="50" charset="-127"/>
                      </a:endParaRPr>
                    </a:p>
                  </a:txBody>
                  <a:tcPr anchor="ctr" anchorCtr="1"/>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effectLst/>
                          <a:latin typeface="맑은 고딕" panose="020B0503020000020004" pitchFamily="50" charset="-127"/>
                          <a:ea typeface="맑은 고딕" panose="020B0503020000020004" pitchFamily="50" charset="-127"/>
                        </a:rPr>
                        <a:t>　　　　下半身が冷たい</a:t>
                      </a:r>
                      <a:r>
                        <a:rPr lang="en-US" altLang="ko-KR" sz="1400" b="0" i="0" u="none" strike="noStrike" dirty="0" smtClean="0">
                          <a:solidFill>
                            <a:srgbClr val="000000"/>
                          </a:solidFill>
                          <a:latin typeface="맑은 고딕" panose="020B0503020000020004" pitchFamily="50" charset="-127"/>
                          <a:ea typeface="맑은 고딕" panose="020B0503020000020004" pitchFamily="50" charset="-127"/>
                        </a:rPr>
                        <a:t>/ </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脾臓が弱い</a:t>
                      </a:r>
                      <a:endParaRPr lang="en-US" altLang="ko-KR" sz="1400" b="0" i="0" u="none" strike="noStrike" dirty="0" smtClean="0">
                        <a:solidFill>
                          <a:srgbClr val="000000"/>
                        </a:solidFill>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50000"/>
                        </a:lnSpc>
                        <a:spcBef>
                          <a:spcPts val="0"/>
                        </a:spcBef>
                        <a:spcAft>
                          <a:spcPts val="0"/>
                        </a:spcAft>
                        <a:buClrTx/>
                        <a:buSzTx/>
                        <a:buFontTx/>
                        <a:buNone/>
                        <a:tabLst/>
                        <a:defRPr/>
                      </a:pPr>
                      <a:r>
                        <a:rPr lang="ko-KR" altLang="en-US" sz="1400" b="0" i="0" u="none" strike="noStrike" dirty="0" smtClean="0">
                          <a:solidFill>
                            <a:srgbClr val="000000"/>
                          </a:solidFill>
                          <a:latin typeface="맑은 고딕" panose="020B0503020000020004" pitchFamily="50" charset="-127"/>
                          <a:ea typeface="맑은 고딕" panose="020B0503020000020004" pitchFamily="50" charset="-127"/>
                        </a:rPr>
                        <a:t>            </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手足が冷たく冷え性が多い</a:t>
                      </a:r>
                      <a:endParaRPr lang="en-US" altLang="ko-KR" sz="1400" b="0" i="0" u="none" strike="noStrike" dirty="0" smtClean="0">
                        <a:solidFill>
                          <a:srgbClr val="000000"/>
                        </a:solidFill>
                        <a:latin typeface="맑은 고딕" panose="020B0503020000020004" pitchFamily="50" charset="-127"/>
                        <a:ea typeface="맑은 고딕" panose="020B0503020000020004" pitchFamily="50" charset="-127"/>
                      </a:endParaRPr>
                    </a:p>
                  </a:txBody>
                  <a:tcPr anchor="ctr" anchorCtr="1"/>
                </a:tc>
                <a:tc gridSpan="2">
                  <a:txBody>
                    <a:bodyPr/>
                    <a:lstStyle/>
                    <a:p>
                      <a:pPr algn="ctr" latinLnBrk="1">
                        <a:lnSpc>
                          <a:spcPct val="100000"/>
                        </a:lnSpc>
                      </a:pPr>
                      <a:r>
                        <a:rPr lang="ja-JP" altLang="en-US" sz="1400" b="0" dirty="0" smtClean="0">
                          <a:latin typeface="맑은 고딕" panose="020B0503020000020004" pitchFamily="50" charset="-127"/>
                          <a:ea typeface="맑은 고딕" panose="020B0503020000020004" pitchFamily="50" charset="-127"/>
                        </a:rPr>
                        <a:t>＜薬剤＞</a:t>
                      </a:r>
                      <a:endParaRPr lang="en-US" altLang="ko-KR" sz="1400" b="0" dirty="0" smtClean="0">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400" b="0" dirty="0" smtClean="0">
                          <a:solidFill>
                            <a:srgbClr val="CC0066"/>
                          </a:solidFill>
                          <a:effectLst/>
                          <a:latin typeface="맑은 고딕" panose="020B0503020000020004" pitchFamily="50" charset="-127"/>
                          <a:ea typeface="맑은 고딕" panose="020B0503020000020004" pitchFamily="50" charset="-127"/>
                        </a:rPr>
                        <a:t>疾患</a:t>
                      </a:r>
                      <a:r>
                        <a:rPr lang="ja-JP" altLang="en-US" sz="1400" b="0" dirty="0" smtClean="0">
                          <a:solidFill>
                            <a:srgbClr val="CC0066"/>
                          </a:solidFill>
                          <a:effectLst/>
                          <a:latin typeface="맑은 고딕" panose="020B0503020000020004" pitchFamily="50" charset="-127"/>
                          <a:ea typeface="맑은 고딕" panose="020B0503020000020004" pitchFamily="50" charset="-127"/>
                        </a:rPr>
                        <a:t>使用</a:t>
                      </a:r>
                      <a:endParaRPr lang="en-US" altLang="ja-JP" sz="1400" b="0" dirty="0" smtClean="0">
                        <a:solidFill>
                          <a:srgbClr val="CC0066"/>
                        </a:solidFill>
                        <a:effectLst/>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400" b="0" dirty="0" smtClean="0">
                          <a:solidFill>
                            <a:srgbClr val="CC0066"/>
                          </a:solidFill>
                          <a:effectLst/>
                          <a:latin typeface="맑은 고딕" panose="020B0503020000020004" pitchFamily="50" charset="-127"/>
                          <a:ea typeface="맑은 고딕" panose="020B0503020000020004" pitchFamily="50" charset="-127"/>
                        </a:rPr>
                        <a:t>美容使用</a:t>
                      </a:r>
                      <a:endParaRPr lang="ko-KR" altLang="en-US" sz="1400" b="0" dirty="0">
                        <a:latin typeface="맑은 고딕" panose="020B0503020000020004" pitchFamily="50" charset="-127"/>
                        <a:ea typeface="맑은 고딕" panose="020B0503020000020004" pitchFamily="50" charset="-127"/>
                      </a:endParaRPr>
                    </a:p>
                  </a:txBody>
                  <a:tcPr anchor="ctr" anchorCtr="1"/>
                </a:tc>
                <a:tc h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400" b="0" dirty="0" smtClean="0">
                          <a:solidFill>
                            <a:schemeClr val="tx1"/>
                          </a:solidFill>
                          <a:effectLst/>
                          <a:latin typeface="맑은 고딕" panose="020B0503020000020004" pitchFamily="50" charset="-127"/>
                          <a:ea typeface="맑은 고딕" panose="020B0503020000020004" pitchFamily="50" charset="-127"/>
                        </a:rPr>
                        <a:t>疾患</a:t>
                      </a:r>
                      <a:r>
                        <a:rPr lang="en-US" altLang="ko-KR" sz="1400" b="0" i="0" u="none" strike="noStrike" dirty="0" smtClean="0">
                          <a:solidFill>
                            <a:schemeClr val="tx1"/>
                          </a:solidFill>
                          <a:latin typeface="맑은 고딕" panose="020B0503020000020004" pitchFamily="50" charset="-127"/>
                          <a:ea typeface="맑은 고딕" panose="020B0503020000020004" pitchFamily="50" charset="-127"/>
                        </a:rPr>
                        <a:t>10</a:t>
                      </a:r>
                      <a:r>
                        <a:rPr lang="ja-JP" altLang="en-US" sz="1400" b="0" i="0" u="none" strike="noStrike" dirty="0" smtClean="0">
                          <a:solidFill>
                            <a:schemeClr val="tx1"/>
                          </a:solidFill>
                          <a:latin typeface="맑은 고딕" panose="020B0503020000020004" pitchFamily="50" charset="-127"/>
                          <a:ea typeface="맑은 고딕" panose="020B0503020000020004" pitchFamily="50" charset="-127"/>
                        </a:rPr>
                        <a:t>回</a:t>
                      </a:r>
                      <a:endParaRPr lang="en-US" altLang="ko-KR" sz="1400" b="0" i="0" u="none" strike="noStrike" dirty="0" smtClean="0">
                        <a:solidFill>
                          <a:schemeClr val="tx1"/>
                        </a:solidFill>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latin typeface="맑은 고딕" panose="020B0503020000020004" pitchFamily="50" charset="-127"/>
                          <a:ea typeface="맑은 고딕" panose="020B0503020000020004" pitchFamily="50" charset="-127"/>
                        </a:rPr>
                        <a:t>美容</a:t>
                      </a:r>
                      <a:r>
                        <a:rPr lang="en-US" altLang="ja-JP" sz="1400" b="0" i="0" u="none" strike="noStrike" dirty="0" smtClean="0">
                          <a:solidFill>
                            <a:schemeClr val="tx1"/>
                          </a:solidFill>
                          <a:latin typeface="맑은 고딕" panose="020B0503020000020004" pitchFamily="50" charset="-127"/>
                          <a:ea typeface="맑은 고딕" panose="020B0503020000020004" pitchFamily="50" charset="-127"/>
                        </a:rPr>
                        <a:t>10</a:t>
                      </a:r>
                      <a:r>
                        <a:rPr lang="ja-JP" altLang="en-US" sz="1400" b="0" i="0" u="none" strike="noStrike" dirty="0" smtClean="0">
                          <a:solidFill>
                            <a:schemeClr val="tx1"/>
                          </a:solidFill>
                          <a:latin typeface="맑은 고딕" panose="020B0503020000020004" pitchFamily="50" charset="-127"/>
                          <a:ea typeface="맑은 고딕" panose="020B0503020000020004" pitchFamily="50" charset="-127"/>
                        </a:rPr>
                        <a:t>回</a:t>
                      </a:r>
                      <a:endParaRPr lang="en-US" altLang="ja-JP" sz="1400" b="0" i="0" u="none" strike="noStrike" dirty="0" smtClean="0">
                        <a:solidFill>
                          <a:schemeClr val="tx1"/>
                        </a:solidFill>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400" b="0" dirty="0" smtClean="0">
                          <a:solidFill>
                            <a:schemeClr val="tx1"/>
                          </a:solidFill>
                          <a:effectLst/>
                          <a:latin typeface="맑은 고딕" panose="020B0503020000020004" pitchFamily="50" charset="-127"/>
                          <a:ea typeface="맑은 고딕" panose="020B0503020000020004" pitchFamily="50" charset="-127"/>
                        </a:rPr>
                        <a:t>疾患</a:t>
                      </a:r>
                      <a:r>
                        <a:rPr lang="en-US" altLang="ko-KR" sz="1400" b="0" i="0" u="none" strike="noStrike" dirty="0" smtClean="0">
                          <a:solidFill>
                            <a:schemeClr val="tx1"/>
                          </a:solidFill>
                          <a:latin typeface="맑은 고딕" panose="020B0503020000020004" pitchFamily="50" charset="-127"/>
                          <a:ea typeface="맑은 고딕" panose="020B0503020000020004" pitchFamily="50" charset="-127"/>
                        </a:rPr>
                        <a:t>10</a:t>
                      </a:r>
                      <a:r>
                        <a:rPr lang="ja-JP" altLang="en-US" sz="1400" b="0" i="0" u="none" strike="noStrike" dirty="0" smtClean="0">
                          <a:solidFill>
                            <a:schemeClr val="tx1"/>
                          </a:solidFill>
                          <a:latin typeface="맑은 고딕" panose="020B0503020000020004" pitchFamily="50" charset="-127"/>
                          <a:ea typeface="맑은 고딕" panose="020B0503020000020004" pitchFamily="50" charset="-127"/>
                        </a:rPr>
                        <a:t>回</a:t>
                      </a:r>
                      <a:endParaRPr lang="en-US" altLang="ko-KR" sz="1400" b="0" i="0" u="none" strike="noStrike" dirty="0" smtClean="0">
                        <a:solidFill>
                          <a:schemeClr val="tx1"/>
                        </a:solidFill>
                        <a:latin typeface="맑은 고딕" panose="020B0503020000020004" pitchFamily="50" charset="-127"/>
                        <a:ea typeface="맑은 고딕" panose="020B0503020000020004" pitchFamily="50" charset="-127"/>
                      </a:endParaRPr>
                    </a:p>
                  </a:txBody>
                  <a:tcPr anchor="ctr" anchorCtr="1"/>
                </a:tc>
              </a:tr>
              <a:tr h="992198">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dirty="0" smtClean="0">
                          <a:latin typeface="맑은 고딕" panose="020B0503020000020004" pitchFamily="50" charset="-127"/>
                          <a:ea typeface="맑은 고딕" panose="020B0503020000020004" pitchFamily="50" charset="-127"/>
                        </a:rPr>
                        <a:t>効果</a:t>
                      </a:r>
                      <a:endParaRPr lang="ko-KR" altLang="en-US" sz="1400" b="0" dirty="0" smtClean="0">
                        <a:latin typeface="맑은 고딕" panose="020B0503020000020004" pitchFamily="50" charset="-127"/>
                        <a:ea typeface="맑은 고딕" panose="020B0503020000020004" pitchFamily="50" charset="-127"/>
                      </a:endParaRPr>
                    </a:p>
                  </a:txBody>
                  <a:tcPr anchor="ctr" anchorCtr="1"/>
                </a:tc>
                <a:tc gridSpan="4">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600" b="0" i="0" u="none" strike="noStrike" dirty="0" smtClean="0">
                          <a:solidFill>
                            <a:srgbClr val="000000"/>
                          </a:solidFill>
                          <a:latin typeface="맑은 고딕" panose="020B0503020000020004" pitchFamily="50" charset="-127"/>
                          <a:ea typeface="맑은 고딕" panose="020B0503020000020004" pitchFamily="50" charset="-127"/>
                        </a:rPr>
                        <a:t>脾臓、胃腸を温め体内にこもった熱を出し、</a:t>
                      </a:r>
                      <a:endParaRPr lang="en-US" altLang="ja-JP" sz="1600" b="0" i="0" u="none" strike="noStrike" dirty="0" smtClean="0">
                        <a:solidFill>
                          <a:srgbClr val="000000"/>
                        </a:solidFill>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600" b="0" i="0" u="none" strike="noStrike" dirty="0" smtClean="0">
                          <a:solidFill>
                            <a:srgbClr val="000000"/>
                          </a:solidFill>
                          <a:latin typeface="맑은 고딕" panose="020B0503020000020004" pitchFamily="50" charset="-127"/>
                          <a:ea typeface="맑은 고딕" panose="020B0503020000020004" pitchFamily="50" charset="-127"/>
                        </a:rPr>
                        <a:t>全身の気血を循環させ手足を温かくする</a:t>
                      </a:r>
                      <a:r>
                        <a:rPr lang="en-US" altLang="ko-KR" sz="1600" b="0" i="0" u="none" strike="noStrike" dirty="0" smtClean="0">
                          <a:solidFill>
                            <a:srgbClr val="000000"/>
                          </a:solidFill>
                          <a:latin typeface="맑은 고딕" panose="020B0503020000020004" pitchFamily="50" charset="-127"/>
                          <a:ea typeface="맑은 고딕" panose="020B0503020000020004" pitchFamily="50" charset="-127"/>
                        </a:rPr>
                        <a:t>.</a:t>
                      </a:r>
                      <a:endParaRPr lang="ko-KR" altLang="en-US" sz="1600" b="0" dirty="0">
                        <a:latin typeface="맑은 고딕" panose="020B0503020000020004" pitchFamily="50" charset="-127"/>
                        <a:ea typeface="맑은 고딕" panose="020B0503020000020004" pitchFamily="50" charset="-127"/>
                      </a:endParaRPr>
                    </a:p>
                  </a:txBody>
                  <a:tcPr anchor="ctr" anchorCtr="1"/>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943468">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effectLst/>
                          <a:latin typeface="맑은 고딕" panose="020B0503020000020004" pitchFamily="50" charset="-127"/>
                          <a:ea typeface="맑은 고딕" panose="020B0503020000020004" pitchFamily="50" charset="-127"/>
                        </a:rPr>
                        <a:t>白っぽくなる</a:t>
                      </a:r>
                      <a:endParaRPr lang="ko-KR" altLang="en-US" sz="1400" b="0" dirty="0">
                        <a:latin typeface="맑은 고딕" panose="020B0503020000020004" pitchFamily="50" charset="-127"/>
                        <a:ea typeface="맑은 고딕" panose="020B0503020000020004" pitchFamily="50" charset="-127"/>
                      </a:endParaRPr>
                    </a:p>
                  </a:txBody>
                  <a:tcPr anchor="ctr" anchorCtr="1"/>
                </a:tc>
                <a:tc gridSpan="2">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消化不良</a:t>
                      </a:r>
                      <a:r>
                        <a:rPr lang="en-US" altLang="ko-KR" sz="1400" b="0" i="0" u="none" strike="noStrike" dirty="0" smtClean="0">
                          <a:solidFill>
                            <a:srgbClr val="000000"/>
                          </a:solidFill>
                          <a:latin typeface="맑은 고딕" panose="020B0503020000020004" pitchFamily="50" charset="-127"/>
                          <a:ea typeface="맑은 고딕" panose="020B0503020000020004" pitchFamily="50" charset="-127"/>
                        </a:rPr>
                        <a:t>/</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腰、膝が弱い</a:t>
                      </a:r>
                      <a:r>
                        <a:rPr lang="en-US" altLang="ko-KR" sz="1400" b="0" i="0" u="none" strike="noStrike" dirty="0" smtClean="0">
                          <a:solidFill>
                            <a:srgbClr val="000000"/>
                          </a:solidFill>
                          <a:latin typeface="맑은 고딕" panose="020B0503020000020004" pitchFamily="50" charset="-127"/>
                          <a:ea typeface="맑은 고딕" panose="020B0503020000020004" pitchFamily="50" charset="-127"/>
                        </a:rPr>
                        <a:t>/ </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下腹が冷たい</a:t>
                      </a:r>
                      <a:endParaRPr lang="en-US" altLang="ko-KR" sz="1400" b="0" i="0" u="none" strike="noStrike" dirty="0" smtClean="0">
                        <a:solidFill>
                          <a:srgbClr val="000000"/>
                        </a:solidFill>
                        <a:latin typeface="맑은 고딕" panose="020B0503020000020004" pitchFamily="50" charset="-127"/>
                        <a:ea typeface="맑은 고딕" panose="020B0503020000020004" pitchFamily="50" charset="-127"/>
                      </a:endParaRPr>
                    </a:p>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　脾臓が弱い</a:t>
                      </a:r>
                      <a:r>
                        <a:rPr lang="en-US" altLang="ko-KR" sz="1400" b="0" i="0" u="none" strike="noStrike" dirty="0" smtClean="0">
                          <a:solidFill>
                            <a:srgbClr val="000000"/>
                          </a:solidFill>
                          <a:latin typeface="맑은 고딕" panose="020B0503020000020004" pitchFamily="50" charset="-127"/>
                          <a:ea typeface="맑은 고딕" panose="020B0503020000020004" pitchFamily="50" charset="-127"/>
                        </a:rPr>
                        <a:t>/</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　血液循環が悪い</a:t>
                      </a:r>
                      <a:endParaRPr lang="ko-KR" altLang="en-US" sz="1400" b="0" i="0" u="none" strike="noStrike" dirty="0" smtClean="0">
                        <a:solidFill>
                          <a:srgbClr val="000000"/>
                        </a:solidFill>
                        <a:latin typeface="맑은 고딕" panose="020B0503020000020004" pitchFamily="50" charset="-127"/>
                        <a:ea typeface="맑은 고딕" panose="020B0503020000020004" pitchFamily="50" charset="-127"/>
                      </a:endParaRPr>
                    </a:p>
                  </a:txBody>
                  <a:tcPr anchor="ctr" anchorCtr="1"/>
                </a:tc>
                <a:tc hMerge="1">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1400" b="0" dirty="0" smtClean="0">
                        <a:solidFill>
                          <a:srgbClr val="CC0066"/>
                        </a:solidFill>
                        <a:latin typeface="맑은 고딕" panose="020B0503020000020004" pitchFamily="50" charset="-127"/>
                        <a:ea typeface="맑은 고딕" panose="020B0503020000020004" pitchFamily="50" charset="-127"/>
                      </a:endParaRPr>
                    </a:p>
                  </a:txBody>
                  <a:tcPr anchor="ctr" anchorCtr="1"/>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400" b="0" dirty="0" smtClean="0">
                          <a:latin typeface="맑은 고딕" panose="020B0503020000020004" pitchFamily="50" charset="-127"/>
                          <a:ea typeface="맑은 고딕" panose="020B0503020000020004" pitchFamily="50" charset="-127"/>
                        </a:rPr>
                        <a:t>＜薬剤＞</a:t>
                      </a:r>
                      <a:endParaRPr lang="en-US" altLang="ko-KR" sz="1400" b="0" dirty="0" smtClean="0">
                        <a:latin typeface="맑은 고딕" panose="020B0503020000020004" pitchFamily="50" charset="-127"/>
                        <a:ea typeface="맑은 고딕" panose="020B0503020000020004" pitchFamily="50" charset="-127"/>
                      </a:endParaRPr>
                    </a:p>
                    <a:p>
                      <a:pPr algn="ctr" latinLnBrk="1">
                        <a:lnSpc>
                          <a:spcPct val="100000"/>
                        </a:lnSpc>
                      </a:pPr>
                      <a:r>
                        <a:rPr lang="ja-JP" altLang="en-US" sz="1400" b="0" dirty="0" smtClean="0">
                          <a:solidFill>
                            <a:srgbClr val="CC0066"/>
                          </a:solidFill>
                          <a:latin typeface="맑은 고딕" panose="020B0503020000020004" pitchFamily="50" charset="-127"/>
                          <a:ea typeface="맑은 고딕" panose="020B0503020000020004" pitchFamily="50" charset="-127"/>
                        </a:rPr>
                        <a:t>ダイエット使用</a:t>
                      </a:r>
                      <a:endParaRPr lang="en-US" altLang="ja-JP" sz="1400" b="0" dirty="0" smtClean="0">
                        <a:solidFill>
                          <a:srgbClr val="CC0066"/>
                        </a:solidFill>
                        <a:latin typeface="맑은 고딕" panose="020B0503020000020004" pitchFamily="50" charset="-127"/>
                        <a:ea typeface="맑은 고딕" panose="020B0503020000020004" pitchFamily="50" charset="-127"/>
                      </a:endParaRPr>
                    </a:p>
                    <a:p>
                      <a:pPr algn="ctr" latinLnBrk="1">
                        <a:lnSpc>
                          <a:spcPct val="100000"/>
                        </a:lnSpc>
                      </a:pPr>
                      <a:r>
                        <a:rPr lang="ja-JP" altLang="en-US" sz="1400" b="0" dirty="0" smtClean="0">
                          <a:solidFill>
                            <a:srgbClr val="CC0066"/>
                          </a:solidFill>
                          <a:latin typeface="맑은 고딕" panose="020B0503020000020004" pitchFamily="50" charset="-127"/>
                          <a:ea typeface="맑은 고딕" panose="020B0503020000020004" pitchFamily="50" charset="-127"/>
                        </a:rPr>
                        <a:t>美容使用</a:t>
                      </a:r>
                      <a:endParaRPr lang="ko-KR" altLang="en-US" sz="1400" b="0" dirty="0" smtClean="0">
                        <a:solidFill>
                          <a:srgbClr val="CC0066"/>
                        </a:solidFill>
                        <a:latin typeface="맑은 고딕" panose="020B0503020000020004" pitchFamily="50" charset="-127"/>
                        <a:ea typeface="맑은 고딕" panose="020B0503020000020004" pitchFamily="50" charset="-127"/>
                      </a:endParaRPr>
                    </a:p>
                  </a:txBody>
                  <a:tcPr anchor="ctr" anchorCtr="1"/>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ダイエット</a:t>
                      </a:r>
                      <a:r>
                        <a:rPr lang="en-US" altLang="ja-JP" sz="1400" b="0" i="0" u="none" strike="noStrike" dirty="0" smtClean="0">
                          <a:solidFill>
                            <a:srgbClr val="000000"/>
                          </a:solidFill>
                          <a:latin typeface="맑은 고딕" panose="020B0503020000020004" pitchFamily="50" charset="-127"/>
                          <a:ea typeface="맑은 고딕" panose="020B0503020000020004" pitchFamily="50" charset="-127"/>
                        </a:rPr>
                        <a:t>5</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回＋美容</a:t>
                      </a:r>
                      <a:r>
                        <a:rPr lang="en-US" altLang="ja-JP" sz="1400" b="0" i="0" u="none" strike="noStrike" dirty="0" smtClean="0">
                          <a:solidFill>
                            <a:srgbClr val="000000"/>
                          </a:solidFill>
                          <a:latin typeface="맑은 고딕" panose="020B0503020000020004" pitchFamily="50" charset="-127"/>
                          <a:ea typeface="맑은 고딕" panose="020B0503020000020004" pitchFamily="50" charset="-127"/>
                        </a:rPr>
                        <a:t>5</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回</a:t>
                      </a:r>
                      <a:r>
                        <a:rPr lang="en-US" altLang="ja-JP" sz="1400" b="0" i="0" u="none" strike="noStrike" dirty="0" smtClean="0">
                          <a:solidFill>
                            <a:srgbClr val="000000"/>
                          </a:solidFill>
                          <a:latin typeface="맑은 고딕" panose="020B0503020000020004" pitchFamily="50" charset="-127"/>
                          <a:ea typeface="맑은 고딕" panose="020B0503020000020004" pitchFamily="50" charset="-127"/>
                        </a:rPr>
                        <a:t>×</a:t>
                      </a:r>
                      <a:r>
                        <a:rPr lang="ja-JP" altLang="en-US" sz="1400" b="0" i="0" u="none" strike="noStrike" dirty="0" smtClean="0">
                          <a:solidFill>
                            <a:srgbClr val="000000"/>
                          </a:solidFill>
                          <a:latin typeface="맑은 고딕" panose="020B0503020000020004" pitchFamily="50" charset="-127"/>
                          <a:ea typeface="맑은 고딕" panose="020B0503020000020004" pitchFamily="50" charset="-127"/>
                        </a:rPr>
                        <a:t>３過程</a:t>
                      </a:r>
                      <a:endParaRPr lang="ko-KR" altLang="en-US" sz="1400" b="0" dirty="0">
                        <a:latin typeface="맑은 고딕" panose="020B0503020000020004" pitchFamily="50" charset="-127"/>
                        <a:ea typeface="맑은 고딕" panose="020B0503020000020004" pitchFamily="50" charset="-127"/>
                      </a:endParaRPr>
                    </a:p>
                  </a:txBody>
                  <a:tcPr anchor="ctr" anchorCtr="1"/>
                </a:tc>
              </a:tr>
              <a:tr h="1174355">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en-US" sz="1400" b="0" dirty="0" smtClean="0">
                          <a:latin typeface="맑은 고딕" panose="020B0503020000020004" pitchFamily="50" charset="-127"/>
                          <a:ea typeface="맑은 고딕" panose="020B0503020000020004" pitchFamily="50" charset="-127"/>
                        </a:rPr>
                        <a:t>効果</a:t>
                      </a:r>
                      <a:endParaRPr lang="ko-KR" altLang="en-US" sz="1400" b="0" dirty="0" smtClean="0">
                        <a:latin typeface="맑은 고딕" panose="020B0503020000020004" pitchFamily="50" charset="-127"/>
                        <a:ea typeface="맑은 고딕" panose="020B0503020000020004" pitchFamily="50" charset="-127"/>
                      </a:endParaRPr>
                    </a:p>
                  </a:txBody>
                  <a:tcPr anchor="ctr" anchorCtr="1"/>
                </a:tc>
                <a:tc gridSpan="4">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ja-JP" altLang="ko-KR" sz="1600" b="0" dirty="0" smtClean="0">
                          <a:latin typeface="맑은 고딕" panose="020B0503020000020004" pitchFamily="50" charset="-127"/>
                          <a:ea typeface="맑은 고딕" panose="020B0503020000020004" pitchFamily="50" charset="-127"/>
                        </a:rPr>
                        <a:t>瘀血</a:t>
                      </a:r>
                      <a:r>
                        <a:rPr lang="ja-JP" altLang="en-US" sz="1600" b="0" dirty="0" smtClean="0">
                          <a:latin typeface="맑은 고딕" panose="020B0503020000020004" pitchFamily="50" charset="-127"/>
                          <a:ea typeface="맑은 고딕" panose="020B0503020000020004" pitchFamily="50" charset="-127"/>
                        </a:rPr>
                        <a:t>を緩和させ気血を巡らせ腰痛、膝の痛み、冷え性を改善させる</a:t>
                      </a:r>
                      <a:endParaRPr lang="ko-KR" altLang="en-US" sz="1600" b="0" dirty="0">
                        <a:latin typeface="맑은 고딕" panose="020B0503020000020004" pitchFamily="50" charset="-127"/>
                        <a:ea typeface="맑은 고딕" panose="020B0503020000020004" pitchFamily="50" charset="-127"/>
                      </a:endParaRPr>
                    </a:p>
                  </a:txBody>
                  <a:tcPr anchor="ctr" anchorCtr="1"/>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3" name="TextBox 2"/>
          <p:cNvSpPr txBox="1"/>
          <p:nvPr/>
        </p:nvSpPr>
        <p:spPr>
          <a:xfrm>
            <a:off x="3071802" y="6202384"/>
            <a:ext cx="2492375" cy="369888"/>
          </a:xfrm>
          <a:prstGeom prst="rect">
            <a:avLst/>
          </a:prstGeom>
          <a:noFill/>
        </p:spPr>
        <p:txBody>
          <a:bodyPr wrap="none">
            <a:spAutoFit/>
          </a:bodyPr>
          <a:lstStyle/>
          <a:p>
            <a:pPr fontAlgn="auto">
              <a:spcBef>
                <a:spcPts val="0"/>
              </a:spcBef>
              <a:spcAft>
                <a:spcPts val="0"/>
              </a:spcAft>
              <a:defRPr/>
            </a:pPr>
            <a:r>
              <a:rPr kumimoji="0" lang="ko-KR" altLang="en-US" dirty="0">
                <a:solidFill>
                  <a:schemeClr val="accent5">
                    <a:lumMod val="75000"/>
                  </a:schemeClr>
                </a:solidFill>
                <a:latin typeface="+mn-lt"/>
                <a:ea typeface="+mn-ea"/>
              </a:rPr>
              <a:t>한국의 전통을 세계로 </a:t>
            </a:r>
            <a:r>
              <a:rPr kumimoji="0" lang="en-US" altLang="ko-KR" dirty="0">
                <a:solidFill>
                  <a:schemeClr val="accent5">
                    <a:lumMod val="75000"/>
                  </a:schemeClr>
                </a:solidFill>
                <a:latin typeface="+mn-lt"/>
                <a:ea typeface="+mn-ea"/>
              </a:rPr>
              <a:t>-</a:t>
            </a:r>
            <a:endParaRPr kumimoji="0" lang="ko-KR" altLang="en-US" dirty="0">
              <a:solidFill>
                <a:schemeClr val="accent5">
                  <a:lumMod val="75000"/>
                </a:schemeClr>
              </a:solidFill>
              <a:latin typeface="+mn-lt"/>
              <a:ea typeface="+mn-ea"/>
            </a:endParaRPr>
          </a:p>
        </p:txBody>
      </p:sp>
      <p:pic>
        <p:nvPicPr>
          <p:cNvPr id="4" name="그림 13" descr="가로로고.jpg"/>
          <p:cNvPicPr>
            <a:picLocks noChangeAspect="1"/>
          </p:cNvPicPr>
          <p:nvPr/>
        </p:nvPicPr>
        <p:blipFill>
          <a:blip r:embed="rId2" cstate="print"/>
          <a:srcRect/>
          <a:stretch>
            <a:fillRect/>
          </a:stretch>
        </p:blipFill>
        <p:spPr bwMode="auto">
          <a:xfrm>
            <a:off x="6643689" y="6047427"/>
            <a:ext cx="2000278" cy="661371"/>
          </a:xfrm>
          <a:prstGeom prst="rect">
            <a:avLst/>
          </a:prstGeom>
          <a:noFill/>
          <a:ln w="9525">
            <a:noFill/>
            <a:miter lim="800000"/>
            <a:headEnd/>
            <a:tailEnd/>
          </a:ln>
        </p:spPr>
      </p:pic>
      <p:pic>
        <p:nvPicPr>
          <p:cNvPr id="5" name="_x82831616" descr="EMB000006f01011"/>
          <p:cNvPicPr>
            <a:picLocks noChangeAspect="1" noChangeArrowheads="1"/>
          </p:cNvPicPr>
          <p:nvPr/>
        </p:nvPicPr>
        <p:blipFill>
          <a:blip r:embed="rId3" cstate="print"/>
          <a:srcRect l="49283" t="72229" r="32805" b="3992"/>
          <a:stretch>
            <a:fillRect/>
          </a:stretch>
        </p:blipFill>
        <p:spPr bwMode="auto">
          <a:xfrm>
            <a:off x="6000751" y="6047898"/>
            <a:ext cx="586416" cy="667250"/>
          </a:xfrm>
          <a:prstGeom prst="rect">
            <a:avLst/>
          </a:prstGeom>
          <a:noFill/>
          <a:ln w="9525">
            <a:noFill/>
            <a:miter lim="800000"/>
            <a:headEnd/>
            <a:tailEnd/>
          </a:ln>
        </p:spPr>
      </p:pic>
      <p:sp>
        <p:nvSpPr>
          <p:cNvPr id="6" name="제목 1"/>
          <p:cNvSpPr txBox="1">
            <a:spLocks/>
          </p:cNvSpPr>
          <p:nvPr/>
        </p:nvSpPr>
        <p:spPr>
          <a:xfrm>
            <a:off x="186815" y="476672"/>
            <a:ext cx="8534842" cy="540000"/>
          </a:xfrm>
          <a:prstGeom prst="rect">
            <a:avLst/>
          </a:prstGeom>
          <a:solidFill>
            <a:schemeClr val="accent6">
              <a:lumMod val="20000"/>
              <a:lumOff val="80000"/>
            </a:schemeClr>
          </a:solidFill>
        </p:spPr>
        <p:txBody>
          <a:bodyPr>
            <a:normAutofit/>
          </a:bodyPr>
          <a:lstStyle/>
          <a:p>
            <a:pPr lvl="0"/>
            <a:r>
              <a:rPr kumimoji="0" lang="ko-KR" altLang="en-US" sz="2200" b="1" i="0" u="none" strike="noStrike" kern="1200" cap="none" spc="0" normalizeH="0" baseline="0" noProof="0" dirty="0" smtClean="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rPr>
              <a:t> </a:t>
            </a:r>
            <a:r>
              <a:rPr kumimoji="0" lang="ko-KR" altLang="en-US" sz="2200" b="1" dirty="0" smtClean="0">
                <a:solidFill>
                  <a:srgbClr val="7A523A"/>
                </a:solidFill>
                <a:latin typeface="08서울남산체 EB" pitchFamily="18" charset="-127"/>
                <a:ea typeface="08서울남산체 EB" pitchFamily="18" charset="-127"/>
              </a:rPr>
              <a:t>▣</a:t>
            </a:r>
            <a:r>
              <a:rPr kumimoji="0" lang="ja-JP" altLang="en-US" sz="2200" b="1" dirty="0">
                <a:solidFill>
                  <a:srgbClr val="7A523A"/>
                </a:solidFill>
                <a:latin typeface="08서울남산체 EB" pitchFamily="18" charset="-127"/>
                <a:ea typeface="08서울남산체 EB" pitchFamily="18" charset="-127"/>
              </a:rPr>
              <a:t>臨</a:t>
            </a:r>
            <a:r>
              <a:rPr kumimoji="0" lang="ja-JP" altLang="en-US" sz="2200" b="1" dirty="0" smtClean="0">
                <a:solidFill>
                  <a:srgbClr val="7A523A"/>
                </a:solidFill>
                <a:latin typeface="08서울남산체 EB" pitchFamily="18" charset="-127"/>
                <a:ea typeface="08서울남산체 EB" pitchFamily="18" charset="-127"/>
              </a:rPr>
              <a:t>床</a:t>
            </a:r>
            <a:r>
              <a:rPr kumimoji="0" lang="ja-JP" altLang="en-US" sz="2200" b="1" dirty="0">
                <a:solidFill>
                  <a:srgbClr val="7A523A"/>
                </a:solidFill>
                <a:latin typeface="08서울남산체 EB" pitchFamily="18" charset="-127"/>
                <a:ea typeface="08서울남산체 EB" pitchFamily="18" charset="-127"/>
              </a:rPr>
              <a:t>結果</a:t>
            </a:r>
            <a:r>
              <a:rPr kumimoji="0" lang="en-US" altLang="ko-KR" sz="2200" b="1" dirty="0" smtClean="0">
                <a:solidFill>
                  <a:srgbClr val="7A523A"/>
                </a:solidFill>
                <a:latin typeface="08서울남산체 EB" pitchFamily="18" charset="-127"/>
                <a:ea typeface="08서울남산체 EB" pitchFamily="18" charset="-127"/>
              </a:rPr>
              <a:t>2  </a:t>
            </a:r>
            <a:endParaRPr kumimoji="0" lang="ko-KR" altLang="en-US" sz="2200" b="1" i="0" u="none" strike="noStrike" kern="1200" cap="none" spc="0" normalizeH="0" baseline="0" noProof="0" dirty="0">
              <a:ln w="11430">
                <a:solidFill>
                  <a:schemeClr val="tx2">
                    <a:shade val="25000"/>
                    <a:alpha val="75000"/>
                  </a:schemeClr>
                </a:solidFill>
              </a:ln>
              <a:solidFill>
                <a:schemeClr val="accent5"/>
              </a:solidFill>
              <a:effectLst>
                <a:outerShdw blurRad="50800" dist="25400" dir="5460000" algn="tl" rotWithShape="0">
                  <a:srgbClr val="000000">
                    <a:alpha val="27000"/>
                  </a:srgbClr>
                </a:outerShdw>
              </a:effectLst>
              <a:uLnTx/>
              <a:uFillTx/>
              <a:latin typeface="08서울남산체 EB" pitchFamily="18" charset="-127"/>
              <a:ea typeface="08서울남산체 EB" pitchFamily="18" charset="-127"/>
              <a:cs typeface="+mj-cs"/>
            </a:endParaRPr>
          </a:p>
        </p:txBody>
      </p:sp>
      <p:pic>
        <p:nvPicPr>
          <p:cNvPr id="7" name="Picture 3" descr="H:\황진인터네셔널\황진로고_한자.jpg"/>
          <p:cNvPicPr>
            <a:picLocks noChangeAspect="1" noChangeArrowheads="1"/>
          </p:cNvPicPr>
          <p:nvPr/>
        </p:nvPicPr>
        <p:blipFill>
          <a:blip r:embed="rId4"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extLst>
      <p:ext uri="{BB962C8B-B14F-4D97-AF65-F5344CB8AC3E}">
        <p14:creationId xmlns:p14="http://schemas.microsoft.com/office/powerpoint/2010/main" val="203832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285750" y="285750"/>
            <a:ext cx="5143500"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適用事例</a:t>
            </a:r>
            <a:endParaRPr kumimoji="0" lang="ko-KR" altLang="en-US" sz="3200">
              <a:solidFill>
                <a:srgbClr val="80563C"/>
              </a:solidFill>
              <a:latin typeface="HY태백B"/>
              <a:ea typeface="HY태백B"/>
              <a:cs typeface="HY태백B"/>
            </a:endParaRPr>
          </a:p>
        </p:txBody>
      </p:sp>
      <p:pic>
        <p:nvPicPr>
          <p:cNvPr id="5122" name="Picture 2" descr="H:\황진인터네셔널\황진 자료\좌욕에대한자료\dream_0.jpg"/>
          <p:cNvPicPr>
            <a:picLocks noChangeAspect="1" noChangeArrowheads="1"/>
          </p:cNvPicPr>
          <p:nvPr/>
        </p:nvPicPr>
        <p:blipFill>
          <a:blip r:embed="rId2" cstate="print"/>
          <a:srcRect/>
          <a:stretch>
            <a:fillRect/>
          </a:stretch>
        </p:blipFill>
        <p:spPr bwMode="auto">
          <a:xfrm>
            <a:off x="4643438" y="4643446"/>
            <a:ext cx="2214578" cy="8770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대각선 방향의 모서리가 잘린 사각형 5"/>
          <p:cNvSpPr/>
          <p:nvPr/>
        </p:nvSpPr>
        <p:spPr>
          <a:xfrm>
            <a:off x="642938" y="1143000"/>
            <a:ext cx="1643062" cy="566738"/>
          </a:xfrm>
          <a:prstGeom prst="snip2DiagRect">
            <a:avLst/>
          </a:prstGeom>
          <a:solidFill>
            <a:schemeClr val="accent1">
              <a:tint val="100000"/>
              <a:shade val="100000"/>
              <a:hueMod val="100000"/>
              <a:satMod val="100000"/>
              <a:alpha val="60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皮膚美容店</a:t>
            </a:r>
            <a:endParaRPr kumimoji="0" lang="ko-KR" altLang="en-US">
              <a:solidFill>
                <a:srgbClr val="FFFFFF"/>
              </a:solidFill>
            </a:endParaRPr>
          </a:p>
        </p:txBody>
      </p:sp>
      <p:sp>
        <p:nvSpPr>
          <p:cNvPr id="7" name="대각선 방향의 모서리가 잘린 사각형 6"/>
          <p:cNvSpPr/>
          <p:nvPr/>
        </p:nvSpPr>
        <p:spPr>
          <a:xfrm>
            <a:off x="642938" y="2933700"/>
            <a:ext cx="1643062" cy="566738"/>
          </a:xfrm>
          <a:prstGeom prst="snip2DiagRect">
            <a:avLst/>
          </a:prstGeom>
          <a:solidFill>
            <a:schemeClr val="accent1">
              <a:tint val="100000"/>
              <a:shade val="100000"/>
              <a:hueMod val="100000"/>
              <a:satMod val="100000"/>
              <a:alpha val="60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汗蒸幕</a:t>
            </a:r>
            <a:endParaRPr kumimoji="0" lang="ko-KR" altLang="en-US">
              <a:solidFill>
                <a:srgbClr val="FFFFFF"/>
              </a:solidFill>
            </a:endParaRPr>
          </a:p>
        </p:txBody>
      </p:sp>
      <p:sp>
        <p:nvSpPr>
          <p:cNvPr id="8" name="대각선 방향의 모서리가 잘린 사각형 7"/>
          <p:cNvSpPr/>
          <p:nvPr/>
        </p:nvSpPr>
        <p:spPr>
          <a:xfrm>
            <a:off x="642938" y="4791075"/>
            <a:ext cx="1643062" cy="566738"/>
          </a:xfrm>
          <a:prstGeom prst="snip2DiagRect">
            <a:avLst/>
          </a:prstGeom>
          <a:solidFill>
            <a:schemeClr val="accent1">
              <a:tint val="100000"/>
              <a:shade val="100000"/>
              <a:hueMod val="100000"/>
              <a:satMod val="100000"/>
              <a:alpha val="60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産後養生院</a:t>
            </a:r>
            <a:endParaRPr kumimoji="0" lang="ko-KR" altLang="en-US">
              <a:solidFill>
                <a:srgbClr val="FFFFFF"/>
              </a:solidFill>
            </a:endParaRPr>
          </a:p>
        </p:txBody>
      </p:sp>
      <p:sp>
        <p:nvSpPr>
          <p:cNvPr id="9" name="대각선 방향의 모서리가 잘린 사각형 8"/>
          <p:cNvSpPr/>
          <p:nvPr/>
        </p:nvSpPr>
        <p:spPr>
          <a:xfrm>
            <a:off x="4643438" y="1143000"/>
            <a:ext cx="1643062" cy="566738"/>
          </a:xfrm>
          <a:prstGeom prst="snip2DiagRect">
            <a:avLst/>
          </a:prstGeom>
          <a:solidFill>
            <a:schemeClr val="accent1">
              <a:tint val="100000"/>
              <a:shade val="100000"/>
              <a:hueMod val="100000"/>
              <a:satMod val="100000"/>
              <a:alpha val="60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一般家庭</a:t>
            </a:r>
            <a:endParaRPr kumimoji="0" lang="ko-KR" altLang="en-US">
              <a:solidFill>
                <a:srgbClr val="FFFFFF"/>
              </a:solidFill>
            </a:endParaRPr>
          </a:p>
        </p:txBody>
      </p:sp>
      <p:sp>
        <p:nvSpPr>
          <p:cNvPr id="10" name="대각선 방향의 모서리가 잘린 사각형 9"/>
          <p:cNvSpPr/>
          <p:nvPr/>
        </p:nvSpPr>
        <p:spPr>
          <a:xfrm>
            <a:off x="4643438" y="2857500"/>
            <a:ext cx="2016125" cy="566738"/>
          </a:xfrm>
          <a:prstGeom prst="snip2DiagRect">
            <a:avLst/>
          </a:prstGeom>
          <a:solidFill>
            <a:schemeClr val="accent1">
              <a:tint val="100000"/>
              <a:shade val="100000"/>
              <a:hueMod val="100000"/>
              <a:satMod val="100000"/>
              <a:alpha val="60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kumimoji="0" lang="ja-JP" altLang="en-US">
                <a:solidFill>
                  <a:srgbClr val="FFFFFF"/>
                </a:solidFill>
                <a:ea typeface="ＭＳ Ｐゴシック" charset="-128"/>
              </a:rPr>
              <a:t>ギフト用品</a:t>
            </a:r>
            <a:endParaRPr kumimoji="0" lang="ko-KR" altLang="en-US">
              <a:solidFill>
                <a:srgbClr val="FFFFFF"/>
              </a:solidFill>
            </a:endParaRPr>
          </a:p>
        </p:txBody>
      </p:sp>
      <p:sp>
        <p:nvSpPr>
          <p:cNvPr id="26632" name="TextBox 11"/>
          <p:cNvSpPr txBox="1">
            <a:spLocks noChangeArrowheads="1"/>
          </p:cNvSpPr>
          <p:nvPr/>
        </p:nvSpPr>
        <p:spPr bwMode="auto">
          <a:xfrm>
            <a:off x="642938" y="1857375"/>
            <a:ext cx="3695700" cy="825500"/>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親環境素材である黄土と漢方を活用した</a:t>
            </a:r>
          </a:p>
          <a:p>
            <a:pPr latinLnBrk="1"/>
            <a:r>
              <a:rPr kumimoji="0" lang="ja-JP" altLang="en-US" sz="1600">
                <a:latin typeface="Cambria" pitchFamily="18" charset="0"/>
              </a:rPr>
              <a:t>黄土座浴で新しい美容商品開発、競争力</a:t>
            </a:r>
          </a:p>
          <a:p>
            <a:pPr latinLnBrk="1"/>
            <a:r>
              <a:rPr kumimoji="0" lang="ja-JP" altLang="en-US" sz="1600">
                <a:latin typeface="Cambria" pitchFamily="18" charset="0"/>
              </a:rPr>
              <a:t>強化、低廉な維持費用。</a:t>
            </a:r>
            <a:endParaRPr kumimoji="0" lang="ko-KR" altLang="en-US" sz="1600">
              <a:latin typeface="Cambria" pitchFamily="18" charset="0"/>
            </a:endParaRPr>
          </a:p>
        </p:txBody>
      </p:sp>
      <p:sp>
        <p:nvSpPr>
          <p:cNvPr id="26633" name="TextBox 12"/>
          <p:cNvSpPr txBox="1">
            <a:spLocks noChangeArrowheads="1"/>
          </p:cNvSpPr>
          <p:nvPr/>
        </p:nvSpPr>
        <p:spPr bwMode="auto">
          <a:xfrm>
            <a:off x="4643438" y="1844675"/>
            <a:ext cx="3581400" cy="825500"/>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家庭内女性みんなに必要な美容必須品</a:t>
            </a:r>
            <a:endParaRPr kumimoji="0" lang="en-US" altLang="ko-KR" sz="1600">
              <a:latin typeface="Cambria" pitchFamily="18" charset="0"/>
              <a:ea typeface="HY견명조" pitchFamily="18" charset="-127"/>
            </a:endParaRPr>
          </a:p>
          <a:p>
            <a:pPr latinLnBrk="1"/>
            <a:r>
              <a:rPr kumimoji="0" lang="ja-JP" altLang="en-US" sz="1600">
                <a:latin typeface="Cambria" pitchFamily="18" charset="0"/>
              </a:rPr>
              <a:t>遠赤外線放出で快適感を感じます。</a:t>
            </a:r>
            <a:endParaRPr kumimoji="0" lang="en-US" altLang="ko-KR" sz="1600">
              <a:latin typeface="Cambria" pitchFamily="18" charset="0"/>
              <a:ea typeface="HY견명조" pitchFamily="18" charset="-127"/>
            </a:endParaRPr>
          </a:p>
          <a:p>
            <a:pPr latinLnBrk="1"/>
            <a:r>
              <a:rPr kumimoji="0" lang="ja-JP" altLang="en-US" sz="1600">
                <a:latin typeface="Cambria" pitchFamily="18" charset="0"/>
              </a:rPr>
              <a:t>健康な性生活維持。</a:t>
            </a:r>
            <a:endParaRPr kumimoji="0" lang="en-US" altLang="ko-KR" sz="1600">
              <a:latin typeface="Cambria" pitchFamily="18" charset="0"/>
            </a:endParaRPr>
          </a:p>
        </p:txBody>
      </p:sp>
      <p:sp>
        <p:nvSpPr>
          <p:cNvPr id="26634" name="TextBox 13"/>
          <p:cNvSpPr txBox="1">
            <a:spLocks noChangeArrowheads="1"/>
          </p:cNvSpPr>
          <p:nvPr/>
        </p:nvSpPr>
        <p:spPr bwMode="auto">
          <a:xfrm>
            <a:off x="642938" y="3643313"/>
            <a:ext cx="3322637" cy="825500"/>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黄土座浴で汗蒸幕競争力、</a:t>
            </a:r>
            <a:endParaRPr kumimoji="0" lang="en-US" altLang="ko-KR" sz="1600">
              <a:latin typeface="Cambria" pitchFamily="18" charset="0"/>
            </a:endParaRPr>
          </a:p>
          <a:p>
            <a:pPr latinLnBrk="1"/>
            <a:r>
              <a:rPr kumimoji="0" lang="ja-JP" altLang="en-US" sz="1600">
                <a:latin typeface="Cambria" pitchFamily="18" charset="0"/>
              </a:rPr>
              <a:t>簡易な利用方法で男女老若だれでも</a:t>
            </a:r>
          </a:p>
          <a:p>
            <a:pPr latinLnBrk="1"/>
            <a:r>
              <a:rPr kumimoji="0" lang="ja-JP" altLang="en-US" sz="1600">
                <a:latin typeface="Cambria" pitchFamily="18" charset="0"/>
              </a:rPr>
              <a:t>活用可能。</a:t>
            </a:r>
            <a:endParaRPr kumimoji="0" lang="ko-KR" altLang="en-US" sz="1600">
              <a:latin typeface="Cambria" pitchFamily="18" charset="0"/>
              <a:ea typeface="HY견명조" pitchFamily="18" charset="-127"/>
            </a:endParaRPr>
          </a:p>
        </p:txBody>
      </p:sp>
      <p:sp>
        <p:nvSpPr>
          <p:cNvPr id="26635" name="TextBox 14"/>
          <p:cNvSpPr txBox="1">
            <a:spLocks noChangeArrowheads="1"/>
          </p:cNvSpPr>
          <p:nvPr/>
        </p:nvSpPr>
        <p:spPr bwMode="auto">
          <a:xfrm>
            <a:off x="4643438" y="3598863"/>
            <a:ext cx="3767137" cy="581025"/>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だれでも好きな</a:t>
            </a:r>
            <a:r>
              <a:rPr kumimoji="0" lang="en-US" altLang="ja-JP" sz="1600">
                <a:latin typeface="Cambria" pitchFamily="18" charset="0"/>
              </a:rPr>
              <a:t>Well Being</a:t>
            </a:r>
            <a:r>
              <a:rPr kumimoji="0" lang="ja-JP" altLang="en-US" sz="1600">
                <a:latin typeface="Cambria" pitchFamily="18" charset="0"/>
              </a:rPr>
              <a:t>時代に合う高級</a:t>
            </a:r>
          </a:p>
          <a:p>
            <a:pPr latinLnBrk="1"/>
            <a:r>
              <a:rPr kumimoji="0" lang="ja-JP" altLang="en-US" sz="1600">
                <a:latin typeface="Cambria" pitchFamily="18" charset="0"/>
              </a:rPr>
              <a:t>ギフト商品として大人気。</a:t>
            </a:r>
            <a:endParaRPr kumimoji="0" lang="en-US" altLang="ko-KR" sz="1600">
              <a:latin typeface="Cambria" pitchFamily="18" charset="0"/>
            </a:endParaRPr>
          </a:p>
        </p:txBody>
      </p:sp>
      <p:sp>
        <p:nvSpPr>
          <p:cNvPr id="26636" name="TextBox 15"/>
          <p:cNvSpPr txBox="1">
            <a:spLocks noChangeArrowheads="1"/>
          </p:cNvSpPr>
          <p:nvPr/>
        </p:nvSpPr>
        <p:spPr bwMode="auto">
          <a:xfrm>
            <a:off x="642938" y="5500688"/>
            <a:ext cx="3448050" cy="825500"/>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産後座浴（薫浴）は基本６００年歴史の</a:t>
            </a:r>
            <a:endParaRPr kumimoji="0" lang="en-US" altLang="ko-KR" sz="1600">
              <a:latin typeface="Cambria" pitchFamily="18" charset="0"/>
              <a:ea typeface="HY견명조" pitchFamily="18" charset="-127"/>
            </a:endParaRPr>
          </a:p>
          <a:p>
            <a:pPr latinLnBrk="1"/>
            <a:r>
              <a:rPr kumimoji="0" lang="ja-JP" altLang="en-US" sz="1600">
                <a:latin typeface="Cambria" pitchFamily="18" charset="0"/>
              </a:rPr>
              <a:t>産後座浴文化の黄土座浴を受けて</a:t>
            </a:r>
            <a:endParaRPr kumimoji="0" lang="en-US" altLang="ko-KR" sz="1600">
              <a:latin typeface="Cambria" pitchFamily="18" charset="0"/>
              <a:ea typeface="HY견명조" pitchFamily="18" charset="-127"/>
            </a:endParaRPr>
          </a:p>
          <a:p>
            <a:pPr latinLnBrk="1"/>
            <a:r>
              <a:rPr kumimoji="0" lang="ja-JP" altLang="en-US" sz="1600">
                <a:latin typeface="Cambria" pitchFamily="18" charset="0"/>
              </a:rPr>
              <a:t>充実な産後養生院で競争力強化。</a:t>
            </a:r>
            <a:endParaRPr kumimoji="0" lang="en-US" altLang="ko-KR" sz="1600">
              <a:latin typeface="Cambria" pitchFamily="18" charset="0"/>
              <a:ea typeface="HY견명조" pitchFamily="18" charset="-127"/>
            </a:endParaRPr>
          </a:p>
        </p:txBody>
      </p:sp>
      <p:sp>
        <p:nvSpPr>
          <p:cNvPr id="26637" name="TextBox 16"/>
          <p:cNvSpPr txBox="1">
            <a:spLocks noChangeArrowheads="1"/>
          </p:cNvSpPr>
          <p:nvPr/>
        </p:nvSpPr>
        <p:spPr bwMode="auto">
          <a:xfrm>
            <a:off x="4711700" y="5643563"/>
            <a:ext cx="3371850" cy="581025"/>
          </a:xfrm>
          <a:prstGeom prst="rect">
            <a:avLst/>
          </a:prstGeom>
          <a:noFill/>
          <a:ln w="9525">
            <a:noFill/>
            <a:miter lim="800000"/>
            <a:headEnd/>
            <a:tailEnd/>
          </a:ln>
        </p:spPr>
        <p:txBody>
          <a:bodyPr wrap="none">
            <a:spAutoFit/>
          </a:bodyPr>
          <a:lstStyle/>
          <a:p>
            <a:pPr latinLnBrk="1"/>
            <a:r>
              <a:rPr kumimoji="0" lang="ja-JP" altLang="en-US" sz="1600">
                <a:latin typeface="Cambria" pitchFamily="18" charset="0"/>
              </a:rPr>
              <a:t>観光客を対象する黄土座浴専門業者</a:t>
            </a:r>
            <a:endParaRPr kumimoji="0" lang="en-US" altLang="ko-KR" sz="1600">
              <a:latin typeface="Cambria" pitchFamily="18" charset="0"/>
              <a:ea typeface="HY견명조" pitchFamily="18" charset="-127"/>
            </a:endParaRPr>
          </a:p>
          <a:p>
            <a:pPr latinLnBrk="1"/>
            <a:r>
              <a:rPr kumimoji="0" lang="ja-JP" altLang="en-US" sz="1600">
                <a:latin typeface="Cambria" pitchFamily="18" charset="0"/>
              </a:rPr>
              <a:t>チェインワーク拡大中。</a:t>
            </a:r>
            <a:endParaRPr kumimoji="0" lang="en-US" altLang="ko-KR" sz="1600">
              <a:latin typeface="Cambria" pitchFamily="18" charset="0"/>
            </a:endParaRPr>
          </a:p>
        </p:txBody>
      </p:sp>
      <p:pic>
        <p:nvPicPr>
          <p:cNvPr id="15" name="Picture 3" descr="H:\황진인터네셔널\황진로고_한자.jpg"/>
          <p:cNvPicPr>
            <a:picLocks noChangeAspect="1" noChangeArrowheads="1"/>
          </p:cNvPicPr>
          <p:nvPr/>
        </p:nvPicPr>
        <p:blipFill>
          <a:blip r:embed="rId3"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3071813" y="642938"/>
            <a:ext cx="3587750" cy="579437"/>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会社紹介</a:t>
            </a:r>
            <a:endParaRPr kumimoji="0" lang="ko-KR" altLang="en-US" sz="3200">
              <a:solidFill>
                <a:srgbClr val="80563C"/>
              </a:solidFill>
              <a:latin typeface="HY태백B"/>
              <a:ea typeface="HY태백B"/>
              <a:cs typeface="HY태백B"/>
            </a:endParaRPr>
          </a:p>
        </p:txBody>
      </p:sp>
      <p:pic>
        <p:nvPicPr>
          <p:cNvPr id="16386" name="그림 2" descr="황진로고_한자.jpg"/>
          <p:cNvPicPr>
            <a:picLocks noChangeAspect="1"/>
          </p:cNvPicPr>
          <p:nvPr/>
        </p:nvPicPr>
        <p:blipFill>
          <a:blip r:embed="rId2" cstate="print"/>
          <a:srcRect/>
          <a:stretch>
            <a:fillRect/>
          </a:stretch>
        </p:blipFill>
        <p:spPr bwMode="auto">
          <a:xfrm>
            <a:off x="684213" y="1484313"/>
            <a:ext cx="1425575" cy="857250"/>
          </a:xfrm>
          <a:prstGeom prst="rect">
            <a:avLst/>
          </a:prstGeom>
          <a:noFill/>
          <a:ln w="9525">
            <a:noFill/>
            <a:miter lim="800000"/>
            <a:headEnd/>
            <a:tailEnd/>
          </a:ln>
        </p:spPr>
      </p:pic>
      <p:sp>
        <p:nvSpPr>
          <p:cNvPr id="16387" name="TextBox 3"/>
          <p:cNvSpPr txBox="1">
            <a:spLocks noChangeArrowheads="1"/>
          </p:cNvSpPr>
          <p:nvPr/>
        </p:nvSpPr>
        <p:spPr bwMode="auto">
          <a:xfrm>
            <a:off x="2714625" y="1428750"/>
            <a:ext cx="6435725" cy="1925638"/>
          </a:xfrm>
          <a:prstGeom prst="rect">
            <a:avLst/>
          </a:prstGeom>
          <a:noFill/>
          <a:ln w="9525">
            <a:noFill/>
            <a:miter lim="800000"/>
            <a:headEnd/>
            <a:tailEnd/>
          </a:ln>
        </p:spPr>
        <p:txBody>
          <a:bodyPr wrap="none">
            <a:spAutoFit/>
          </a:bodyPr>
          <a:lstStyle/>
          <a:p>
            <a:pPr latinLnBrk="1">
              <a:lnSpc>
                <a:spcPct val="150000"/>
              </a:lnSpc>
            </a:pPr>
            <a:r>
              <a:rPr kumimoji="0" lang="ja-JP" altLang="en-US" sz="1600">
                <a:latin typeface="Cambria" pitchFamily="18" charset="0"/>
              </a:rPr>
              <a:t>ファンジンインタナショナルは黄土を意味する黄</a:t>
            </a:r>
            <a:r>
              <a:rPr kumimoji="0" lang="en-US" altLang="ja-JP" sz="1600">
                <a:latin typeface="Cambria" pitchFamily="18" charset="0"/>
              </a:rPr>
              <a:t>(</a:t>
            </a:r>
            <a:r>
              <a:rPr kumimoji="0" lang="ja-JP" altLang="en-US" sz="1600">
                <a:latin typeface="Cambria" pitchFamily="18" charset="0"/>
              </a:rPr>
              <a:t>黄色い黄</a:t>
            </a:r>
            <a:r>
              <a:rPr kumimoji="0" lang="en-US" altLang="ja-JP" sz="1600">
                <a:latin typeface="Cambria" pitchFamily="18" charset="0"/>
              </a:rPr>
              <a:t>)</a:t>
            </a:r>
            <a:r>
              <a:rPr kumimoji="0" lang="ja-JP" altLang="en-US" sz="1600">
                <a:latin typeface="Cambria" pitchFamily="18" charset="0"/>
              </a:rPr>
              <a:t>文字と</a:t>
            </a:r>
            <a:endParaRPr kumimoji="0" lang="en-US" altLang="ko-KR" sz="1600">
              <a:latin typeface="Cambria" pitchFamily="18" charset="0"/>
            </a:endParaRPr>
          </a:p>
          <a:p>
            <a:pPr latinLnBrk="1">
              <a:lnSpc>
                <a:spcPct val="150000"/>
              </a:lnSpc>
            </a:pPr>
            <a:r>
              <a:rPr kumimoji="0" lang="ja-JP" altLang="en-US" sz="1600">
                <a:latin typeface="Cambria" pitchFamily="18" charset="0"/>
              </a:rPr>
              <a:t>進（進める進）文字、国際化の抱負を意味する</a:t>
            </a:r>
            <a:r>
              <a:rPr kumimoji="0" lang="en-US" altLang="ja-JP" sz="1600">
                <a:latin typeface="Cambria" pitchFamily="18" charset="0"/>
                <a:ea typeface="HY견명조" pitchFamily="18" charset="-127"/>
              </a:rPr>
              <a:t>International</a:t>
            </a:r>
            <a:r>
              <a:rPr kumimoji="0" lang="ja-JP" altLang="en-US" sz="1600">
                <a:latin typeface="Cambria" pitchFamily="18" charset="0"/>
              </a:rPr>
              <a:t>を組み合わせ</a:t>
            </a:r>
            <a:endParaRPr kumimoji="0" lang="en-US" altLang="ko-KR" sz="1600">
              <a:latin typeface="Cambria" pitchFamily="18" charset="0"/>
              <a:ea typeface="HY견명조" pitchFamily="18" charset="-127"/>
            </a:endParaRPr>
          </a:p>
          <a:p>
            <a:pPr latinLnBrk="1">
              <a:lnSpc>
                <a:spcPct val="150000"/>
              </a:lnSpc>
            </a:pPr>
            <a:r>
              <a:rPr kumimoji="0" lang="ja-JP" altLang="en-US" sz="1600">
                <a:latin typeface="Cambria" pitchFamily="18" charset="0"/>
              </a:rPr>
              <a:t>韓国伝統の黄土を通して世界へ広げて行きたい企業理念が含まれていま</a:t>
            </a:r>
          </a:p>
          <a:p>
            <a:pPr latinLnBrk="1">
              <a:lnSpc>
                <a:spcPct val="150000"/>
              </a:lnSpc>
            </a:pPr>
            <a:r>
              <a:rPr kumimoji="0" lang="ja-JP" altLang="en-US" sz="1600">
                <a:latin typeface="Cambria" pitchFamily="18" charset="0"/>
              </a:rPr>
              <a:t>す。</a:t>
            </a:r>
          </a:p>
          <a:p>
            <a:pPr latinLnBrk="1">
              <a:lnSpc>
                <a:spcPct val="150000"/>
              </a:lnSpc>
            </a:pPr>
            <a:endParaRPr kumimoji="0" lang="ko-KR" altLang="en-US" sz="1600">
              <a:latin typeface="Cambria" pitchFamily="18" charset="0"/>
              <a:ea typeface="HY견명조" pitchFamily="18" charset="-127"/>
            </a:endParaRPr>
          </a:p>
        </p:txBody>
      </p:sp>
      <p:pic>
        <p:nvPicPr>
          <p:cNvPr id="16388" name="그림 4" descr="가마.jpg"/>
          <p:cNvPicPr>
            <a:picLocks noChangeAspect="1"/>
          </p:cNvPicPr>
          <p:nvPr/>
        </p:nvPicPr>
        <p:blipFill>
          <a:blip r:embed="rId3" cstate="print"/>
          <a:srcRect/>
          <a:stretch>
            <a:fillRect/>
          </a:stretch>
        </p:blipFill>
        <p:spPr bwMode="auto">
          <a:xfrm>
            <a:off x="6300788" y="3284538"/>
            <a:ext cx="2843212" cy="1909762"/>
          </a:xfrm>
          <a:prstGeom prst="rect">
            <a:avLst/>
          </a:prstGeom>
          <a:noFill/>
          <a:ln w="9525">
            <a:noFill/>
            <a:miter lim="800000"/>
            <a:headEnd/>
            <a:tailEnd/>
          </a:ln>
        </p:spPr>
      </p:pic>
      <p:sp>
        <p:nvSpPr>
          <p:cNvPr id="16389" name="TextBox 5"/>
          <p:cNvSpPr txBox="1">
            <a:spLocks noChangeArrowheads="1"/>
          </p:cNvSpPr>
          <p:nvPr/>
        </p:nvSpPr>
        <p:spPr bwMode="auto">
          <a:xfrm>
            <a:off x="1285875" y="3071813"/>
            <a:ext cx="4919663" cy="2568575"/>
          </a:xfrm>
          <a:prstGeom prst="rect">
            <a:avLst/>
          </a:prstGeom>
          <a:noFill/>
          <a:ln w="9525">
            <a:noFill/>
            <a:miter lim="800000"/>
            <a:headEnd/>
            <a:tailEnd/>
          </a:ln>
        </p:spPr>
        <p:txBody>
          <a:bodyPr>
            <a:spAutoFit/>
          </a:bodyPr>
          <a:lstStyle/>
          <a:p>
            <a:pPr latinLnBrk="1">
              <a:lnSpc>
                <a:spcPct val="150000"/>
              </a:lnSpc>
            </a:pPr>
            <a:r>
              <a:rPr kumimoji="0" lang="ja-JP" altLang="en-US"/>
              <a:t>ファンジンインタナショナルの製品は無形文化祭に選定された伝統技法を受け継いだ職人が伝統そのままの釜を利用し製造するによって低価の黄土製品が真似できない高い品質が自慢です。ファンジンインタナショナルの製品は一つの伝統手造り芸術作品として誇りにしています。</a:t>
            </a:r>
            <a:endParaRPr kumimoji="0" lang="en-US" altLang="ko-KR" sz="1600">
              <a:latin typeface="Cambria" pitchFamily="18" charset="0"/>
              <a:ea typeface="HY견명조" pitchFamily="18" charset="-127"/>
            </a:endParaRPr>
          </a:p>
        </p:txBody>
      </p:sp>
      <p:sp>
        <p:nvSpPr>
          <p:cNvPr id="16390" name="TextBox 6"/>
          <p:cNvSpPr txBox="1">
            <a:spLocks noChangeArrowheads="1"/>
          </p:cNvSpPr>
          <p:nvPr/>
        </p:nvSpPr>
        <p:spPr bwMode="auto">
          <a:xfrm>
            <a:off x="4429125" y="5916613"/>
            <a:ext cx="2284413" cy="366712"/>
          </a:xfrm>
          <a:prstGeom prst="rect">
            <a:avLst/>
          </a:prstGeom>
          <a:noFill/>
          <a:ln w="9525">
            <a:noFill/>
            <a:miter lim="800000"/>
            <a:headEnd/>
            <a:tailEnd/>
          </a:ln>
        </p:spPr>
        <p:txBody>
          <a:bodyPr wrap="none">
            <a:spAutoFit/>
          </a:bodyPr>
          <a:lstStyle/>
          <a:p>
            <a:pPr latinLnBrk="1"/>
            <a:r>
              <a:rPr kumimoji="0" lang="ja-JP" altLang="en-US">
                <a:solidFill>
                  <a:srgbClr val="80563C"/>
                </a:solidFill>
                <a:latin typeface="Cambria" pitchFamily="18" charset="0"/>
              </a:rPr>
              <a:t>韓国の伝統を世界へ</a:t>
            </a:r>
            <a:r>
              <a:rPr kumimoji="0" lang="en-US" altLang="ko-KR">
                <a:solidFill>
                  <a:srgbClr val="80563C"/>
                </a:solidFill>
                <a:latin typeface="Cambria" pitchFamily="18" charset="0"/>
                <a:ea typeface="HY견명조" pitchFamily="18" charset="-127"/>
              </a:rPr>
              <a:t>-</a:t>
            </a:r>
            <a:endParaRPr kumimoji="0" lang="ko-KR" altLang="en-US">
              <a:solidFill>
                <a:srgbClr val="80563C"/>
              </a:solidFill>
              <a:latin typeface="Cambria" pitchFamily="18" charset="0"/>
              <a:ea typeface="HY견명조" pitchFamily="18" charset="-127"/>
            </a:endParaRPr>
          </a:p>
        </p:txBody>
      </p:sp>
      <p:pic>
        <p:nvPicPr>
          <p:cNvPr id="16391" name="그림 7" descr="가로로고.jpg"/>
          <p:cNvPicPr>
            <a:picLocks noChangeAspect="1"/>
          </p:cNvPicPr>
          <p:nvPr/>
        </p:nvPicPr>
        <p:blipFill>
          <a:blip r:embed="rId4" cstate="print"/>
          <a:srcRect/>
          <a:stretch>
            <a:fillRect/>
          </a:stretch>
        </p:blipFill>
        <p:spPr bwMode="auto">
          <a:xfrm>
            <a:off x="6858000" y="5815013"/>
            <a:ext cx="2089150" cy="614362"/>
          </a:xfrm>
          <a:prstGeom prst="rect">
            <a:avLst/>
          </a:prstGeom>
          <a:noFill/>
          <a:ln w="9525">
            <a:noFill/>
            <a:miter lim="800000"/>
            <a:headEnd/>
            <a:tailEnd/>
          </a:ln>
        </p:spPr>
      </p:pic>
      <p:pic>
        <p:nvPicPr>
          <p:cNvPr id="9" name="Picture 3" descr="H:\황진인터네셔널\황진로고_한자.jpg"/>
          <p:cNvPicPr>
            <a:picLocks noChangeAspect="1" noChangeArrowheads="1"/>
          </p:cNvPicPr>
          <p:nvPr/>
        </p:nvPicPr>
        <p:blipFill>
          <a:blip r:embed="rId5"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323528" y="188640"/>
            <a:ext cx="3300412" cy="579437"/>
          </a:xfrm>
          <a:prstGeom prst="rect">
            <a:avLst/>
          </a:prstGeom>
          <a:noFill/>
          <a:ln w="9525">
            <a:noFill/>
            <a:miter lim="800000"/>
            <a:headEnd/>
            <a:tailEnd/>
          </a:ln>
        </p:spPr>
        <p:txBody>
          <a:bodyPr>
            <a:spAutoFit/>
          </a:bodyPr>
          <a:lstStyle/>
          <a:p>
            <a:pPr latinLnBrk="1"/>
            <a:r>
              <a:rPr kumimoji="0" lang="ja-JP" altLang="en-US" sz="3200" dirty="0">
                <a:solidFill>
                  <a:srgbClr val="80563C"/>
                </a:solidFill>
                <a:latin typeface="HY태백B"/>
                <a:ea typeface="HY태백B"/>
                <a:cs typeface="HY태백B"/>
              </a:rPr>
              <a:t>会社沿革</a:t>
            </a:r>
            <a:endParaRPr kumimoji="0" lang="ko-KR" altLang="en-US" sz="3200" dirty="0">
              <a:solidFill>
                <a:srgbClr val="80563C"/>
              </a:solidFill>
              <a:latin typeface="HY태백B"/>
              <a:ea typeface="HY태백B"/>
              <a:cs typeface="HY태백B"/>
            </a:endParaRPr>
          </a:p>
        </p:txBody>
      </p:sp>
      <p:sp>
        <p:nvSpPr>
          <p:cNvPr id="17411" name="TextBox 4"/>
          <p:cNvSpPr txBox="1">
            <a:spLocks noChangeArrowheads="1"/>
          </p:cNvSpPr>
          <p:nvPr/>
        </p:nvSpPr>
        <p:spPr bwMode="auto">
          <a:xfrm>
            <a:off x="4429125" y="5916613"/>
            <a:ext cx="2335213" cy="366712"/>
          </a:xfrm>
          <a:prstGeom prst="rect">
            <a:avLst/>
          </a:prstGeom>
          <a:noFill/>
          <a:ln w="9525">
            <a:noFill/>
            <a:miter lim="800000"/>
            <a:headEnd/>
            <a:tailEnd/>
          </a:ln>
        </p:spPr>
        <p:txBody>
          <a:bodyPr wrap="none">
            <a:spAutoFit/>
          </a:bodyPr>
          <a:lstStyle/>
          <a:p>
            <a:pPr latinLnBrk="1"/>
            <a:r>
              <a:rPr kumimoji="0" lang="ja-JP" altLang="en-US">
                <a:solidFill>
                  <a:srgbClr val="80563C"/>
                </a:solidFill>
                <a:latin typeface="Cambria" pitchFamily="18" charset="0"/>
              </a:rPr>
              <a:t>韓国の伝統を世界へ</a:t>
            </a:r>
            <a:r>
              <a:rPr kumimoji="0" lang="ko-KR" altLang="en-US">
                <a:solidFill>
                  <a:srgbClr val="80563C"/>
                </a:solidFill>
                <a:latin typeface="Cambria" pitchFamily="18" charset="0"/>
                <a:ea typeface="HY견명조" pitchFamily="18" charset="-127"/>
              </a:rPr>
              <a:t> </a:t>
            </a:r>
            <a:r>
              <a:rPr kumimoji="0" lang="en-US" altLang="ko-KR">
                <a:solidFill>
                  <a:srgbClr val="80563C"/>
                </a:solidFill>
                <a:latin typeface="Cambria" pitchFamily="18" charset="0"/>
                <a:ea typeface="HY견명조" pitchFamily="18" charset="-127"/>
              </a:rPr>
              <a:t>-</a:t>
            </a:r>
            <a:endParaRPr kumimoji="0" lang="ko-KR" altLang="en-US">
              <a:solidFill>
                <a:srgbClr val="80563C"/>
              </a:solidFill>
              <a:latin typeface="Cambria" pitchFamily="18" charset="0"/>
              <a:ea typeface="HY견명조" pitchFamily="18" charset="-127"/>
            </a:endParaRPr>
          </a:p>
        </p:txBody>
      </p:sp>
      <p:pic>
        <p:nvPicPr>
          <p:cNvPr id="17412" name="그림 5" descr="가로로고.jpg"/>
          <p:cNvPicPr>
            <a:picLocks noChangeAspect="1"/>
          </p:cNvPicPr>
          <p:nvPr/>
        </p:nvPicPr>
        <p:blipFill>
          <a:blip r:embed="rId2" cstate="print"/>
          <a:srcRect/>
          <a:stretch>
            <a:fillRect/>
          </a:stretch>
        </p:blipFill>
        <p:spPr bwMode="auto">
          <a:xfrm>
            <a:off x="6858000" y="5815013"/>
            <a:ext cx="2089150" cy="614362"/>
          </a:xfrm>
          <a:prstGeom prst="rect">
            <a:avLst/>
          </a:prstGeom>
          <a:noFill/>
          <a:ln w="9525">
            <a:noFill/>
            <a:miter lim="800000"/>
            <a:headEnd/>
            <a:tailEnd/>
          </a:ln>
        </p:spPr>
      </p:pic>
      <p:sp>
        <p:nvSpPr>
          <p:cNvPr id="6" name="직사각형 5"/>
          <p:cNvSpPr/>
          <p:nvPr/>
        </p:nvSpPr>
        <p:spPr>
          <a:xfrm>
            <a:off x="1115616" y="836712"/>
            <a:ext cx="6192688" cy="5804666"/>
          </a:xfrm>
          <a:prstGeom prst="rect">
            <a:avLst/>
          </a:prstGeom>
        </p:spPr>
        <p:txBody>
          <a:bodyPr wrap="square">
            <a:spAutoFit/>
          </a:bodyPr>
          <a:lstStyle/>
          <a:p>
            <a:pPr algn="just">
              <a:lnSpc>
                <a:spcPct val="160000"/>
              </a:lnSpc>
            </a:pPr>
            <a:r>
              <a:rPr lang="en-US" altLang="ko-KR" sz="1400" b="1" kern="0" dirty="0" err="1" smtClean="0">
                <a:solidFill>
                  <a:srgbClr val="BD3D3D"/>
                </a:solidFill>
                <a:ea typeface="함초롬바탕" panose="02030504000101010101" pitchFamily="18" charset="-127"/>
              </a:rPr>
              <a:t>Hwangjin</a:t>
            </a:r>
            <a:r>
              <a:rPr lang="en-US" altLang="ko-KR" sz="1400" b="1" kern="0" dirty="0" smtClean="0">
                <a:solidFill>
                  <a:srgbClr val="BD3D3D"/>
                </a:solidFill>
                <a:ea typeface="함초롬바탕" panose="02030504000101010101" pitchFamily="18" charset="-127"/>
              </a:rPr>
              <a:t> International has been leading specialized aesthetic industry with Herbal Warm-pot and Bi-</a:t>
            </a:r>
            <a:r>
              <a:rPr lang="en-US" altLang="ko-KR" sz="1400" b="1" kern="0" dirty="0" err="1" smtClean="0">
                <a:solidFill>
                  <a:srgbClr val="BD3D3D"/>
                </a:solidFill>
                <a:ea typeface="함초롬바탕" panose="02030504000101010101" pitchFamily="18" charset="-127"/>
              </a:rPr>
              <a:t>Che</a:t>
            </a:r>
            <a:r>
              <a:rPr lang="en-US" altLang="ko-KR" sz="1400" b="1" kern="0" dirty="0" smtClean="0">
                <a:solidFill>
                  <a:srgbClr val="BD3D3D"/>
                </a:solidFill>
                <a:ea typeface="함초롬바탕" panose="02030504000101010101" pitchFamily="18" charset="-127"/>
              </a:rPr>
              <a:t>-U</a:t>
            </a:r>
            <a:r>
              <a:rPr lang="ko-KR" altLang="en-US" sz="1400" b="1" kern="0" dirty="0" smtClean="0">
                <a:solidFill>
                  <a:srgbClr val="BD3D3D"/>
                </a:solidFill>
                <a:ea typeface="함초롬바탕" panose="02030504000101010101" pitchFamily="18" charset="-127"/>
              </a:rPr>
              <a:t> </a:t>
            </a:r>
            <a:r>
              <a:rPr lang="en-US" altLang="ko-KR" sz="1400" b="1" kern="0" dirty="0" smtClean="0">
                <a:solidFill>
                  <a:srgbClr val="BD3D3D"/>
                </a:solidFill>
                <a:ea typeface="함초롬바탕" panose="02030504000101010101" pitchFamily="18" charset="-127"/>
              </a:rPr>
              <a:t>for 11 years.</a:t>
            </a:r>
            <a:r>
              <a:rPr lang="ko-KR" altLang="en-US" sz="1400" b="1" kern="0" dirty="0" smtClean="0">
                <a:solidFill>
                  <a:srgbClr val="BD3D3D"/>
                </a:solidFill>
                <a:ea typeface="함초롬바탕" panose="02030504000101010101" pitchFamily="18" charset="-127"/>
              </a:rPr>
              <a:t> </a:t>
            </a:r>
            <a:endParaRPr lang="en-US" altLang="ko-KR" sz="1400" b="1" kern="0" dirty="0" smtClean="0">
              <a:solidFill>
                <a:srgbClr val="BD3D3D"/>
              </a:solidFill>
              <a:ea typeface="함초롬바탕" panose="02030504000101010101" pitchFamily="18" charset="-127"/>
            </a:endParaRPr>
          </a:p>
          <a:p>
            <a:pPr algn="just">
              <a:lnSpc>
                <a:spcPct val="160000"/>
              </a:lnSpc>
            </a:pPr>
            <a:r>
              <a:rPr lang="en-US" altLang="ko-KR" sz="1200" b="1" kern="0" dirty="0" smtClean="0">
                <a:solidFill>
                  <a:srgbClr val="000000"/>
                </a:solidFill>
              </a:rPr>
              <a:t>2014 Contract of Export with Japanese d</a:t>
            </a:r>
            <a:r>
              <a:rPr lang="en-US" altLang="ko-KR" sz="1200" b="1" kern="0" dirty="0" smtClean="0">
                <a:solidFill>
                  <a:srgbClr val="000000"/>
                </a:solidFill>
                <a:ea typeface="함초롬바탕" panose="02030504000101010101" pitchFamily="18" charset="-127"/>
              </a:rPr>
              <a:t>ye component provider</a:t>
            </a:r>
            <a:r>
              <a:rPr lang="ko-KR" altLang="en-US" sz="1200" b="1" kern="0" dirty="0" smtClean="0">
                <a:solidFill>
                  <a:srgbClr val="000000"/>
                </a:solidFill>
                <a:ea typeface="함초롬바탕" panose="02030504000101010101" pitchFamily="18" charset="-127"/>
              </a:rPr>
              <a:t> </a:t>
            </a:r>
            <a:r>
              <a:rPr lang="en-US" altLang="ko-KR" sz="1200" b="1" kern="0" dirty="0" smtClean="0">
                <a:solidFill>
                  <a:srgbClr val="000000"/>
                </a:solidFill>
              </a:rPr>
              <a:t>‘Henna’</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2013 Manufacturing factory: </a:t>
            </a:r>
            <a:r>
              <a:rPr lang="en-US" altLang="ko-KR" sz="1200" b="1" kern="0" dirty="0" err="1" smtClean="0">
                <a:solidFill>
                  <a:srgbClr val="000000"/>
                </a:solidFill>
              </a:rPr>
              <a:t>Hwangjin</a:t>
            </a:r>
            <a:r>
              <a:rPr lang="en-US" altLang="ko-KR" sz="1200" b="1" kern="0" dirty="0" smtClean="0">
                <a:solidFill>
                  <a:srgbClr val="000000"/>
                </a:solidFill>
              </a:rPr>
              <a:t> Ceramics</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2013 Diet &amp; Beauty Fair ASIA Tokyo</a:t>
            </a:r>
            <a:r>
              <a:rPr lang="ko-KR" altLang="en-US" sz="1200" b="1" kern="0" dirty="0" smtClean="0">
                <a:solidFill>
                  <a:srgbClr val="000000"/>
                </a:solidFill>
                <a:ea typeface="함초롬바탕" panose="02030504000101010101" pitchFamily="18" charset="-127"/>
              </a:rPr>
              <a:t> </a:t>
            </a:r>
            <a:r>
              <a:rPr lang="en-US" altLang="ko-KR" sz="1200" b="1" kern="0" dirty="0" smtClean="0">
                <a:solidFill>
                  <a:srgbClr val="000000"/>
                </a:solidFill>
                <a:ea typeface="함초롬바탕" panose="02030504000101010101" pitchFamily="18" charset="-127"/>
              </a:rPr>
              <a:t>Expo</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2012 Operation of ‘Shelter of the Five elements’ in </a:t>
            </a:r>
            <a:r>
              <a:rPr lang="en-US" altLang="ko-KR" sz="1200" b="1" kern="0" dirty="0" err="1" smtClean="0">
                <a:solidFill>
                  <a:srgbClr val="000000"/>
                </a:solidFill>
              </a:rPr>
              <a:t>Inje</a:t>
            </a:r>
            <a:r>
              <a:rPr lang="ko-KR" altLang="en-US" sz="1200" b="1" kern="0" dirty="0" smtClean="0">
                <a:solidFill>
                  <a:srgbClr val="000000"/>
                </a:solidFill>
                <a:ea typeface="함초롬바탕" panose="02030504000101010101" pitchFamily="18" charset="-127"/>
              </a:rPr>
              <a:t> </a:t>
            </a:r>
            <a:r>
              <a:rPr lang="en-US" altLang="ko-KR" sz="1200" b="1" kern="0" dirty="0" smtClean="0">
                <a:solidFill>
                  <a:srgbClr val="000000"/>
                </a:solidFill>
              </a:rPr>
              <a:t>DMZ Peace-life Valley</a:t>
            </a:r>
            <a:r>
              <a:rPr lang="ko-KR" altLang="en-US" sz="1200" b="1" kern="0" dirty="0" smtClean="0">
                <a:solidFill>
                  <a:srgbClr val="000000"/>
                </a:solidFill>
                <a:ea typeface="함초롬바탕" panose="02030504000101010101" pitchFamily="18" charset="-127"/>
              </a:rPr>
              <a:t> </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2011 60</a:t>
            </a:r>
            <a:r>
              <a:rPr lang="en-US" altLang="ko-KR" sz="1200" b="1" kern="0" baseline="30000" dirty="0" smtClean="0">
                <a:solidFill>
                  <a:srgbClr val="000000"/>
                </a:solidFill>
              </a:rPr>
              <a:t>th</a:t>
            </a:r>
            <a:r>
              <a:rPr lang="en-US" altLang="ko-KR" sz="1200" b="1" kern="0" dirty="0" smtClean="0">
                <a:solidFill>
                  <a:srgbClr val="000000"/>
                </a:solidFill>
              </a:rPr>
              <a:t> CIDESCO K-Beauty Design World Contest Exhibition</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2011 Establishment of Distributor in Canada</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2010 Seoul SPA Expo 2010</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2010 Expansion contract of Seoul, </a:t>
            </a:r>
            <a:r>
              <a:rPr lang="en-US" altLang="ko-KR" sz="1200" b="1" kern="0" dirty="0" err="1" smtClean="0">
                <a:solidFill>
                  <a:srgbClr val="000000"/>
                </a:solidFill>
              </a:rPr>
              <a:t>Gyonggi</a:t>
            </a:r>
            <a:r>
              <a:rPr lang="en-US" altLang="ko-KR" sz="1200" b="1" kern="0" dirty="0" smtClean="0">
                <a:solidFill>
                  <a:srgbClr val="000000"/>
                </a:solidFill>
              </a:rPr>
              <a:t> Branch</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2010 Expansion contract of </a:t>
            </a:r>
            <a:r>
              <a:rPr lang="en-US" altLang="ko-KR" sz="1200" b="1" kern="0" dirty="0" err="1" smtClean="0">
                <a:solidFill>
                  <a:srgbClr val="000000"/>
                </a:solidFill>
              </a:rPr>
              <a:t>Busan</a:t>
            </a:r>
            <a:r>
              <a:rPr lang="en-US" altLang="ko-KR" sz="1200" b="1" kern="0" dirty="0" smtClean="0">
                <a:solidFill>
                  <a:srgbClr val="000000"/>
                </a:solidFill>
              </a:rPr>
              <a:t>, </a:t>
            </a:r>
            <a:r>
              <a:rPr lang="en-US" altLang="ko-KR" sz="1200" b="1" kern="0" dirty="0" err="1" smtClean="0">
                <a:solidFill>
                  <a:srgbClr val="000000"/>
                </a:solidFill>
              </a:rPr>
              <a:t>Jeju</a:t>
            </a:r>
            <a:r>
              <a:rPr lang="en-US" altLang="ko-KR" sz="1200" b="1" kern="0" dirty="0" smtClean="0">
                <a:solidFill>
                  <a:srgbClr val="000000"/>
                </a:solidFill>
              </a:rPr>
              <a:t> Branch</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2009 </a:t>
            </a:r>
            <a:r>
              <a:rPr lang="en-US" altLang="ko-KR" sz="1200" b="1" kern="0" dirty="0" err="1" smtClean="0">
                <a:solidFill>
                  <a:srgbClr val="000000"/>
                </a:solidFill>
              </a:rPr>
              <a:t>Yangjae</a:t>
            </a:r>
            <a:r>
              <a:rPr lang="en-US" altLang="ko-KR" sz="1200" b="1" kern="0" dirty="0" smtClean="0">
                <a:solidFill>
                  <a:srgbClr val="000000"/>
                </a:solidFill>
              </a:rPr>
              <a:t> AT Center Exhibition</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2009 Establishment of </a:t>
            </a:r>
            <a:r>
              <a:rPr lang="en-US" altLang="ko-KR" sz="1200" b="1" kern="0" dirty="0" err="1" smtClean="0">
                <a:solidFill>
                  <a:srgbClr val="000000"/>
                </a:solidFill>
              </a:rPr>
              <a:t>Daegu</a:t>
            </a:r>
            <a:r>
              <a:rPr lang="en-US" altLang="ko-KR" sz="1200" b="1" kern="0" dirty="0" smtClean="0">
                <a:solidFill>
                  <a:srgbClr val="000000"/>
                </a:solidFill>
              </a:rPr>
              <a:t> Branch</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2008 Franchise Expo </a:t>
            </a:r>
            <a:r>
              <a:rPr lang="en-US" altLang="ko-KR" sz="1200" b="1" kern="0" dirty="0" smtClean="0">
                <a:solidFill>
                  <a:srgbClr val="000000"/>
                </a:solidFill>
                <a:ea typeface="함초롬바탕" panose="02030504000101010101" pitchFamily="18" charset="-127"/>
              </a:rPr>
              <a:t>in KFTA Center</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2007 Foundation of </a:t>
            </a:r>
            <a:r>
              <a:rPr lang="en-US" altLang="ko-KR" sz="1200" b="1" kern="0" dirty="0" err="1" smtClean="0">
                <a:solidFill>
                  <a:srgbClr val="000000"/>
                </a:solidFill>
                <a:ea typeface="함초롬바탕" panose="02030504000101010101" pitchFamily="18" charset="-127"/>
              </a:rPr>
              <a:t>Hwangjin</a:t>
            </a:r>
            <a:r>
              <a:rPr lang="en-US" altLang="ko-KR" sz="1200" b="1" kern="0" dirty="0" smtClean="0">
                <a:solidFill>
                  <a:srgbClr val="000000"/>
                </a:solidFill>
                <a:ea typeface="함초롬바탕" panose="02030504000101010101" pitchFamily="18" charset="-127"/>
              </a:rPr>
              <a:t> International</a:t>
            </a:r>
            <a:r>
              <a:rPr lang="ko-KR" altLang="en-US" sz="1200" b="1" kern="0" dirty="0" smtClean="0">
                <a:solidFill>
                  <a:srgbClr val="000000"/>
                </a:solidFill>
                <a:ea typeface="함초롬바탕" panose="02030504000101010101" pitchFamily="18" charset="-127"/>
              </a:rPr>
              <a:t> </a:t>
            </a:r>
            <a:r>
              <a:rPr lang="en-US" altLang="ko-KR" sz="1200" b="1" kern="0" dirty="0" err="1" smtClean="0">
                <a:solidFill>
                  <a:srgbClr val="000000"/>
                </a:solidFill>
                <a:ea typeface="함초롬바탕" panose="02030504000101010101" pitchFamily="18" charset="-127"/>
              </a:rPr>
              <a:t>Co.Ltd</a:t>
            </a:r>
            <a:r>
              <a:rPr lang="en-US" altLang="ko-KR" sz="1200" b="1" kern="0" dirty="0" smtClean="0">
                <a:solidFill>
                  <a:srgbClr val="000000"/>
                </a:solidFill>
                <a:ea typeface="함초롬바탕" panose="02030504000101010101" pitchFamily="18" charset="-127"/>
              </a:rPr>
              <a:t>.</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2005 Direct-operated aesthetic/Warm-pot salon ‘Dream Bath’ </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2005 Patent Acquirement of Red clay</a:t>
            </a:r>
            <a:r>
              <a:rPr lang="ko-KR" altLang="en-US" sz="1200" b="1" kern="0" dirty="0" smtClean="0">
                <a:solidFill>
                  <a:srgbClr val="000000"/>
                </a:solidFill>
                <a:ea typeface="함초롬바탕" panose="02030504000101010101" pitchFamily="18" charset="-127"/>
              </a:rPr>
              <a:t> </a:t>
            </a:r>
            <a:r>
              <a:rPr lang="en-US" altLang="ko-KR" sz="1200" b="1" kern="0" dirty="0" smtClean="0">
                <a:solidFill>
                  <a:srgbClr val="000000"/>
                </a:solidFill>
                <a:ea typeface="함초롬바탕" panose="02030504000101010101" pitchFamily="18" charset="-127"/>
              </a:rPr>
              <a:t>Herbal Warm-pot </a:t>
            </a:r>
            <a:r>
              <a:rPr lang="en-US" altLang="ko-KR" sz="1200" b="1" kern="0" dirty="0" smtClean="0">
                <a:solidFill>
                  <a:srgbClr val="000000"/>
                </a:solidFill>
              </a:rPr>
              <a:t>(</a:t>
            </a:r>
            <a:r>
              <a:rPr lang="ko-KR" altLang="en-US" sz="1200" b="1" kern="0" dirty="0" smtClean="0">
                <a:solidFill>
                  <a:srgbClr val="000000"/>
                </a:solidFill>
              </a:rPr>
              <a:t>제</a:t>
            </a:r>
            <a:r>
              <a:rPr lang="en-US" altLang="ko-KR" sz="1200" b="1" kern="0" dirty="0" smtClean="0">
                <a:solidFill>
                  <a:srgbClr val="000000"/>
                </a:solidFill>
              </a:rPr>
              <a:t>0376052</a:t>
            </a:r>
            <a:r>
              <a:rPr lang="ko-KR" altLang="en-US" sz="1200" b="1" kern="0" dirty="0" smtClean="0">
                <a:solidFill>
                  <a:srgbClr val="000000"/>
                </a:solidFill>
              </a:rPr>
              <a:t>호</a:t>
            </a:r>
            <a:r>
              <a:rPr lang="en-US" altLang="ko-KR" sz="1200" b="1" kern="0" dirty="0" smtClean="0">
                <a:solidFill>
                  <a:srgbClr val="000000"/>
                </a:solidFill>
              </a:rPr>
              <a:t>)</a:t>
            </a:r>
            <a:endParaRPr lang="ko-KR" altLang="en-US" sz="1200" b="1" kern="0" dirty="0" smtClean="0">
              <a:solidFill>
                <a:srgbClr val="000000"/>
              </a:solidFill>
            </a:endParaRPr>
          </a:p>
          <a:p>
            <a:pPr algn="just">
              <a:lnSpc>
                <a:spcPct val="160000"/>
              </a:lnSpc>
            </a:pPr>
            <a:r>
              <a:rPr lang="en-US" altLang="ko-KR" sz="1200" b="1" kern="0" dirty="0" smtClean="0">
                <a:solidFill>
                  <a:srgbClr val="000000"/>
                </a:solidFill>
              </a:rPr>
              <a:t>2004 Red clay Herbal Warm-pot invented</a:t>
            </a:r>
          </a:p>
          <a:p>
            <a:pPr algn="just">
              <a:lnSpc>
                <a:spcPct val="160000"/>
              </a:lnSpc>
            </a:pPr>
            <a:r>
              <a:rPr lang="en-US" altLang="ko-KR" sz="1200" b="1" kern="0" dirty="0" smtClean="0">
                <a:solidFill>
                  <a:srgbClr val="000000"/>
                </a:solidFill>
              </a:rPr>
              <a:t>2002 Red clay business initiative </a:t>
            </a:r>
            <a:endParaRPr lang="ko-KR" altLang="en-US" sz="1200" b="1" dirty="0"/>
          </a:p>
        </p:txBody>
      </p:sp>
      <p:pic>
        <p:nvPicPr>
          <p:cNvPr id="7" name="Picture 3" descr="H:\황진인터네셔널\황진로고_한자.jpg"/>
          <p:cNvPicPr>
            <a:picLocks noChangeAspect="1" noChangeArrowheads="1"/>
          </p:cNvPicPr>
          <p:nvPr/>
        </p:nvPicPr>
        <p:blipFill>
          <a:blip r:embed="rId3"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85750" y="142875"/>
            <a:ext cx="3000375"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製品紹介</a:t>
            </a:r>
            <a:endParaRPr kumimoji="0" lang="ko-KR" altLang="en-US" sz="3200">
              <a:solidFill>
                <a:srgbClr val="80563C"/>
              </a:solidFill>
              <a:latin typeface="HY태백B"/>
              <a:ea typeface="HY태백B"/>
              <a:cs typeface="HY태백B"/>
            </a:endParaRPr>
          </a:p>
        </p:txBody>
      </p:sp>
      <p:sp>
        <p:nvSpPr>
          <p:cNvPr id="18435" name="TextBox 7"/>
          <p:cNvSpPr txBox="1">
            <a:spLocks noChangeArrowheads="1"/>
          </p:cNvSpPr>
          <p:nvPr/>
        </p:nvSpPr>
        <p:spPr bwMode="auto">
          <a:xfrm>
            <a:off x="5868144" y="3429000"/>
            <a:ext cx="2928937" cy="457200"/>
          </a:xfrm>
          <a:prstGeom prst="rect">
            <a:avLst/>
          </a:prstGeom>
          <a:noFill/>
          <a:ln w="9525">
            <a:noFill/>
            <a:miter lim="800000"/>
            <a:headEnd/>
            <a:tailEnd/>
          </a:ln>
        </p:spPr>
        <p:txBody>
          <a:bodyPr>
            <a:spAutoFit/>
          </a:bodyPr>
          <a:lstStyle/>
          <a:p>
            <a:pPr latinLnBrk="1"/>
            <a:r>
              <a:rPr kumimoji="0" lang="ja-JP" altLang="en-US" sz="1200" dirty="0">
                <a:solidFill>
                  <a:srgbClr val="AC5C22"/>
                </a:solidFill>
                <a:latin typeface="Cambria" pitchFamily="18" charset="0"/>
              </a:rPr>
              <a:t>ファンジンインタナショナル　</a:t>
            </a:r>
          </a:p>
          <a:p>
            <a:pPr latinLnBrk="1"/>
            <a:r>
              <a:rPr kumimoji="0" lang="ja-JP" altLang="en-US" sz="1200" dirty="0">
                <a:solidFill>
                  <a:srgbClr val="AC5C22"/>
                </a:solidFill>
                <a:latin typeface="Cambria" pitchFamily="18" charset="0"/>
              </a:rPr>
              <a:t>　ドリーム座浴器セット</a:t>
            </a:r>
            <a:endParaRPr kumimoji="0" lang="ko-KR" altLang="en-US" sz="1200" dirty="0">
              <a:solidFill>
                <a:srgbClr val="AC5C22"/>
              </a:solidFill>
              <a:latin typeface="Cambria" pitchFamily="18" charset="0"/>
              <a:ea typeface="HY견명조" pitchFamily="18" charset="-127"/>
            </a:endParaRPr>
          </a:p>
        </p:txBody>
      </p:sp>
      <p:sp>
        <p:nvSpPr>
          <p:cNvPr id="15" name="한쪽 모서리가 둥근 사각형 14"/>
          <p:cNvSpPr/>
          <p:nvPr/>
        </p:nvSpPr>
        <p:spPr>
          <a:xfrm>
            <a:off x="611560" y="3861048"/>
            <a:ext cx="7858125" cy="2711450"/>
          </a:xfrm>
          <a:prstGeom prst="round1Rect">
            <a:avLst/>
          </a:prstGeom>
          <a:blipFill>
            <a:blip r:embed="rId2" cstate="prin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ko-KR" altLang="en-US"/>
          </a:p>
        </p:txBody>
      </p:sp>
      <p:sp>
        <p:nvSpPr>
          <p:cNvPr id="18437" name="TextBox 9"/>
          <p:cNvSpPr txBox="1">
            <a:spLocks noChangeArrowheads="1"/>
          </p:cNvSpPr>
          <p:nvPr/>
        </p:nvSpPr>
        <p:spPr bwMode="auto">
          <a:xfrm>
            <a:off x="1907704" y="3933056"/>
            <a:ext cx="6929438" cy="2373313"/>
          </a:xfrm>
          <a:prstGeom prst="rect">
            <a:avLst/>
          </a:prstGeom>
          <a:noFill/>
          <a:ln w="9525">
            <a:noFill/>
            <a:miter lim="800000"/>
            <a:headEnd/>
            <a:tailEnd/>
          </a:ln>
        </p:spPr>
        <p:txBody>
          <a:bodyPr>
            <a:spAutoFit/>
          </a:bodyPr>
          <a:lstStyle/>
          <a:p>
            <a:pPr latinLnBrk="1">
              <a:lnSpc>
                <a:spcPct val="150000"/>
              </a:lnSpc>
            </a:pPr>
            <a:r>
              <a:rPr kumimoji="0" lang="ja-JP" altLang="en-US" sz="1600">
                <a:solidFill>
                  <a:srgbClr val="723E17"/>
                </a:solidFill>
                <a:latin typeface="HYPMokGak-Bold" pitchFamily="18" charset="-127"/>
              </a:rPr>
              <a:t>黄土座浴器　製造工程</a:t>
            </a:r>
            <a:endParaRPr kumimoji="0" lang="ko-KR" altLang="en-US" sz="1600">
              <a:solidFill>
                <a:srgbClr val="723E17"/>
              </a:solidFill>
              <a:latin typeface="HYPMokGak-Bold" pitchFamily="18" charset="-127"/>
              <a:ea typeface="HYPMokGak-Bold" pitchFamily="18" charset="-127"/>
            </a:endParaRPr>
          </a:p>
          <a:p>
            <a:pPr latinLnBrk="1">
              <a:lnSpc>
                <a:spcPct val="150000"/>
              </a:lnSpc>
            </a:pPr>
            <a:r>
              <a:rPr kumimoji="0" lang="ja-JP" altLang="en-US" sz="1400">
                <a:latin typeface="HYPMokGak-Bold" pitchFamily="18" charset="-127"/>
              </a:rPr>
              <a:t>１．座浴器を黄土で作る</a:t>
            </a:r>
            <a:endParaRPr kumimoji="0" lang="en-US" altLang="ko-KR" sz="1400">
              <a:latin typeface="HYPMokGak-Bold" pitchFamily="18" charset="-127"/>
              <a:ea typeface="HYPMokGak-Bold" pitchFamily="18" charset="-127"/>
            </a:endParaRPr>
          </a:p>
          <a:p>
            <a:pPr latinLnBrk="1">
              <a:lnSpc>
                <a:spcPct val="150000"/>
              </a:lnSpc>
            </a:pPr>
            <a:r>
              <a:rPr kumimoji="0" lang="ja-JP" altLang="en-US" sz="1400">
                <a:latin typeface="HYPMokGak-Bold" pitchFamily="18" charset="-127"/>
              </a:rPr>
              <a:t>２．１５日間日陰に乾かす</a:t>
            </a:r>
            <a:endParaRPr kumimoji="0" lang="en-US" altLang="ko-KR" sz="1400">
              <a:latin typeface="HYPMokGak-Bold" pitchFamily="18" charset="-127"/>
              <a:ea typeface="HYPMokGak-Bold" pitchFamily="18" charset="-127"/>
            </a:endParaRPr>
          </a:p>
          <a:p>
            <a:pPr latinLnBrk="1">
              <a:lnSpc>
                <a:spcPct val="150000"/>
              </a:lnSpc>
            </a:pPr>
            <a:r>
              <a:rPr kumimoji="0" lang="ja-JP" altLang="en-US" sz="1400">
                <a:latin typeface="HYPMokGak-Bold" pitchFamily="18" charset="-127"/>
              </a:rPr>
              <a:t>３．釜に１週間ぐらい焼く</a:t>
            </a:r>
            <a:endParaRPr kumimoji="0" lang="en-US" altLang="ko-KR" sz="1400">
              <a:latin typeface="HYPMokGak-Bold" pitchFamily="18" charset="-127"/>
              <a:ea typeface="HYPMokGak-Bold" pitchFamily="18" charset="-127"/>
            </a:endParaRPr>
          </a:p>
          <a:p>
            <a:pPr latinLnBrk="1">
              <a:lnSpc>
                <a:spcPct val="150000"/>
              </a:lnSpc>
            </a:pPr>
            <a:r>
              <a:rPr kumimoji="0" lang="ja-JP" altLang="en-US" sz="1400">
                <a:latin typeface="HYPMokGak-Bold" pitchFamily="18" charset="-127"/>
              </a:rPr>
              <a:t>４．５日ぐらい冷やして出す</a:t>
            </a:r>
            <a:endParaRPr kumimoji="0" lang="en-US" altLang="ko-KR" sz="1400">
              <a:latin typeface="HYPMokGak-Bold" pitchFamily="18" charset="-127"/>
              <a:ea typeface="HYPMokGak-Bold" pitchFamily="18" charset="-127"/>
            </a:endParaRPr>
          </a:p>
          <a:p>
            <a:pPr latinLnBrk="1">
              <a:lnSpc>
                <a:spcPct val="150000"/>
              </a:lnSpc>
            </a:pPr>
            <a:r>
              <a:rPr kumimoji="0" lang="ja-JP" altLang="en-US" sz="1400">
                <a:latin typeface="HYPMokGak-Bold" pitchFamily="18" charset="-127"/>
              </a:rPr>
              <a:t>１００％手造りの黄土座浴器は製造後も職人が厳選して完成品の約７０％ぐらいのみ</a:t>
            </a:r>
          </a:p>
          <a:p>
            <a:pPr latinLnBrk="1">
              <a:lnSpc>
                <a:spcPct val="150000"/>
              </a:lnSpc>
            </a:pPr>
            <a:r>
              <a:rPr kumimoji="0" lang="ja-JP" altLang="en-US" sz="1400">
                <a:latin typeface="HYPMokGak-Bold" pitchFamily="18" charset="-127"/>
              </a:rPr>
              <a:t>実際販売製品として出荷できる。</a:t>
            </a:r>
            <a:endParaRPr kumimoji="0" lang="ko-KR" altLang="en-US" sz="1400">
              <a:latin typeface="HYPMokGak-Bold" pitchFamily="18" charset="-127"/>
              <a:ea typeface="HYPMokGak-Bold" pitchFamily="18" charset="-127"/>
            </a:endParaRPr>
          </a:p>
        </p:txBody>
      </p:sp>
      <p:sp>
        <p:nvSpPr>
          <p:cNvPr id="18438" name="TextBox 12"/>
          <p:cNvSpPr txBox="1">
            <a:spLocks noChangeArrowheads="1"/>
          </p:cNvSpPr>
          <p:nvPr/>
        </p:nvSpPr>
        <p:spPr bwMode="auto">
          <a:xfrm>
            <a:off x="208507" y="579630"/>
            <a:ext cx="8553450" cy="3139321"/>
          </a:xfrm>
          <a:prstGeom prst="rect">
            <a:avLst/>
          </a:prstGeom>
          <a:noFill/>
          <a:ln w="9525">
            <a:noFill/>
            <a:miter lim="800000"/>
            <a:headEnd/>
            <a:tailEnd/>
          </a:ln>
        </p:spPr>
        <p:txBody>
          <a:bodyPr>
            <a:spAutoFit/>
          </a:bodyPr>
          <a:lstStyle/>
          <a:p>
            <a:pPr latinLnBrk="1">
              <a:lnSpc>
                <a:spcPct val="150000"/>
              </a:lnSpc>
            </a:pPr>
            <a:r>
              <a:rPr kumimoji="0" lang="ja-JP" altLang="en-US" sz="2000" b="1" dirty="0">
                <a:solidFill>
                  <a:srgbClr val="AC5C22"/>
                </a:solidFill>
                <a:latin typeface="Cambria" pitchFamily="18" charset="0"/>
              </a:rPr>
              <a:t>黄土</a:t>
            </a:r>
            <a:r>
              <a:rPr kumimoji="0" lang="ja-JP" altLang="en-US" sz="1400" dirty="0">
                <a:latin typeface="Cambria" pitchFamily="18" charset="0"/>
              </a:rPr>
              <a:t>は昔から生きている土として知られ、先祖達の生活の所々で使われていました。</a:t>
            </a:r>
            <a:r>
              <a:rPr kumimoji="0" lang="ko-KR" altLang="en-US" sz="1400" dirty="0">
                <a:latin typeface="Cambria" pitchFamily="18" charset="0"/>
                <a:ea typeface="HY견명조" pitchFamily="18" charset="-127"/>
              </a:rPr>
              <a:t> </a:t>
            </a:r>
            <a:endParaRPr kumimoji="0" lang="en-US" altLang="ko-KR" sz="1400" dirty="0">
              <a:latin typeface="Cambria" pitchFamily="18" charset="0"/>
              <a:ea typeface="HY견명조" pitchFamily="18" charset="-127"/>
            </a:endParaRPr>
          </a:p>
          <a:p>
            <a:pPr latinLnBrk="1">
              <a:lnSpc>
                <a:spcPct val="150000"/>
              </a:lnSpc>
            </a:pPr>
            <a:r>
              <a:rPr kumimoji="0" lang="ja-JP" altLang="en-US" sz="1400" dirty="0">
                <a:latin typeface="Cambria" pitchFamily="18" charset="0"/>
              </a:rPr>
              <a:t>解毒作用と浄化作用が優れて黄土で作った壷を高温で加熱際、遠赤外線が大量放出され新陳代謝を円滑させ血液循環、疲労回復、皮膚美容に良いと知られています</a:t>
            </a:r>
            <a:r>
              <a:rPr kumimoji="0" lang="ja-JP" altLang="en-US" sz="1400" dirty="0" smtClean="0">
                <a:latin typeface="Cambria" pitchFamily="18" charset="0"/>
              </a:rPr>
              <a:t>。</a:t>
            </a:r>
            <a:endParaRPr kumimoji="0" lang="en-US" altLang="ja-JP" sz="1400" dirty="0" smtClean="0">
              <a:latin typeface="Cambria" pitchFamily="18" charset="0"/>
            </a:endParaRPr>
          </a:p>
          <a:p>
            <a:pPr latinLnBrk="1">
              <a:lnSpc>
                <a:spcPct val="150000"/>
              </a:lnSpc>
            </a:pPr>
            <a:endParaRPr kumimoji="0" lang="en-US" altLang="ko-KR" sz="1400" dirty="0">
              <a:latin typeface="Cambria" pitchFamily="18" charset="0"/>
              <a:ea typeface="HY견명조" pitchFamily="18" charset="-127"/>
            </a:endParaRPr>
          </a:p>
          <a:p>
            <a:pPr latinLnBrk="1">
              <a:lnSpc>
                <a:spcPct val="150000"/>
              </a:lnSpc>
            </a:pPr>
            <a:r>
              <a:rPr kumimoji="0" lang="ja-JP" altLang="en-US" sz="1400" dirty="0">
                <a:latin typeface="Cambria" pitchFamily="18" charset="0"/>
              </a:rPr>
              <a:t>黄土で作った座浴器は女性の子宮を健康させると同時に産後養生</a:t>
            </a:r>
            <a:r>
              <a:rPr kumimoji="0" lang="ja-JP" altLang="en-US" sz="1400" dirty="0" smtClean="0">
                <a:latin typeface="Cambria" pitchFamily="18" charset="0"/>
              </a:rPr>
              <a:t>、</a:t>
            </a:r>
            <a:endParaRPr kumimoji="0" lang="en-US" altLang="ja-JP" sz="1400" dirty="0" smtClean="0">
              <a:latin typeface="Cambria" pitchFamily="18" charset="0"/>
            </a:endParaRPr>
          </a:p>
          <a:p>
            <a:pPr latinLnBrk="1">
              <a:lnSpc>
                <a:spcPct val="150000"/>
              </a:lnSpc>
            </a:pPr>
            <a:r>
              <a:rPr kumimoji="0" lang="ja-JP" altLang="en-US" sz="1400" dirty="0" smtClean="0">
                <a:latin typeface="Cambria" pitchFamily="18" charset="0"/>
              </a:rPr>
              <a:t>皮</a:t>
            </a:r>
            <a:r>
              <a:rPr kumimoji="0" lang="ja-JP" altLang="en-US" sz="1400" dirty="0">
                <a:latin typeface="Cambria" pitchFamily="18" charset="0"/>
              </a:rPr>
              <a:t>膚美容、ダイエットなどに役に立つし、男性にも前立腺炎、痔</a:t>
            </a:r>
            <a:r>
              <a:rPr kumimoji="0" lang="ja-JP" altLang="en-US" sz="1400" dirty="0" smtClean="0">
                <a:latin typeface="Cambria" pitchFamily="18" charset="0"/>
              </a:rPr>
              <a:t>、</a:t>
            </a:r>
            <a:endParaRPr kumimoji="0" lang="en-US" altLang="ja-JP" sz="1400" dirty="0" smtClean="0">
              <a:latin typeface="Cambria" pitchFamily="18" charset="0"/>
            </a:endParaRPr>
          </a:p>
          <a:p>
            <a:pPr latinLnBrk="1">
              <a:lnSpc>
                <a:spcPct val="150000"/>
              </a:lnSpc>
            </a:pPr>
            <a:r>
              <a:rPr kumimoji="0" lang="ja-JP" altLang="en-US" sz="1400" dirty="0" smtClean="0">
                <a:latin typeface="Cambria" pitchFamily="18" charset="0"/>
              </a:rPr>
              <a:t>便</a:t>
            </a:r>
            <a:r>
              <a:rPr kumimoji="0" lang="ja-JP" altLang="en-US" sz="1400" dirty="0">
                <a:latin typeface="Cambria" pitchFamily="18" charset="0"/>
              </a:rPr>
              <a:t>秘、皮膚炎、アトピー</a:t>
            </a:r>
            <a:r>
              <a:rPr kumimoji="0" lang="ja-JP" altLang="en-US" sz="1400" dirty="0" smtClean="0">
                <a:latin typeface="Cambria" pitchFamily="18" charset="0"/>
              </a:rPr>
              <a:t>、</a:t>
            </a:r>
            <a:endParaRPr kumimoji="0" lang="en-US" altLang="ja-JP" sz="1400" dirty="0" smtClean="0">
              <a:latin typeface="Cambria" pitchFamily="18" charset="0"/>
            </a:endParaRPr>
          </a:p>
          <a:p>
            <a:pPr latinLnBrk="1">
              <a:lnSpc>
                <a:spcPct val="150000"/>
              </a:lnSpc>
            </a:pPr>
            <a:r>
              <a:rPr kumimoji="0" lang="ja-JP" altLang="en-US" sz="1400" dirty="0" smtClean="0">
                <a:latin typeface="Cambria" pitchFamily="18" charset="0"/>
              </a:rPr>
              <a:t>二</a:t>
            </a:r>
            <a:r>
              <a:rPr kumimoji="0" lang="ja-JP" altLang="en-US" sz="1400" dirty="0">
                <a:latin typeface="Cambria" pitchFamily="18" charset="0"/>
              </a:rPr>
              <a:t>日酔いなどに役に立つ伝統の生の知恵が含まれている製品です。</a:t>
            </a:r>
            <a:endParaRPr kumimoji="0" lang="ko-KR" altLang="en-US" sz="1400" dirty="0">
              <a:latin typeface="Cambria" pitchFamily="18" charset="0"/>
              <a:ea typeface="HY견명조" pitchFamily="18" charset="-127"/>
            </a:endParaRPr>
          </a:p>
          <a:p>
            <a:pPr latinLnBrk="1">
              <a:lnSpc>
                <a:spcPct val="150000"/>
              </a:lnSpc>
            </a:pPr>
            <a:endParaRPr kumimoji="0" lang="ko-KR" altLang="en-US" sz="1400" dirty="0">
              <a:latin typeface="Cambria" pitchFamily="18" charset="0"/>
              <a:ea typeface="HY견명조" pitchFamily="18" charset="-127"/>
            </a:endParaRPr>
          </a:p>
        </p:txBody>
      </p:sp>
      <p:pic>
        <p:nvPicPr>
          <p:cNvPr id="18439" name="그림 15" descr="aa.gif"/>
          <p:cNvPicPr>
            <a:picLocks noChangeAspect="1"/>
          </p:cNvPicPr>
          <p:nvPr/>
        </p:nvPicPr>
        <p:blipFill>
          <a:blip r:embed="rId3" cstate="print"/>
          <a:srcRect/>
          <a:stretch>
            <a:fillRect/>
          </a:stretch>
        </p:blipFill>
        <p:spPr bwMode="auto">
          <a:xfrm>
            <a:off x="714375" y="4286250"/>
            <a:ext cx="1073150" cy="2144713"/>
          </a:xfrm>
          <a:prstGeom prst="rect">
            <a:avLst/>
          </a:prstGeom>
          <a:noFill/>
          <a:ln w="9525">
            <a:noFill/>
            <a:miter lim="800000"/>
            <a:headEnd/>
            <a:tailEnd/>
          </a:ln>
        </p:spPr>
      </p:pic>
      <p:pic>
        <p:nvPicPr>
          <p:cNvPr id="9" name="Picture 3" descr="H:\황진인터네셔널\황진로고_한자.jpg"/>
          <p:cNvPicPr>
            <a:picLocks noChangeAspect="1" noChangeArrowheads="1"/>
          </p:cNvPicPr>
          <p:nvPr/>
        </p:nvPicPr>
        <p:blipFill>
          <a:blip r:embed="rId4"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pic>
        <p:nvPicPr>
          <p:cNvPr id="2" name="그림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1433810"/>
            <a:ext cx="2736304" cy="18242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모서리가 둥근 직사각형 12"/>
          <p:cNvSpPr/>
          <p:nvPr/>
        </p:nvSpPr>
        <p:spPr>
          <a:xfrm>
            <a:off x="323850" y="3644900"/>
            <a:ext cx="6072188" cy="500063"/>
          </a:xfrm>
          <a:prstGeom prst="roundRect">
            <a:avLst/>
          </a:prstGeom>
          <a:blipFill dpi="0" rotWithShape="1">
            <a:blip r:embed="rId2" cstate="print">
              <a:alphaModFix amt="5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ko-KR" altLang="en-US"/>
          </a:p>
        </p:txBody>
      </p:sp>
      <p:sp>
        <p:nvSpPr>
          <p:cNvPr id="19458" name="TextBox 1"/>
          <p:cNvSpPr txBox="1">
            <a:spLocks noChangeArrowheads="1"/>
          </p:cNvSpPr>
          <p:nvPr/>
        </p:nvSpPr>
        <p:spPr bwMode="auto">
          <a:xfrm>
            <a:off x="285750" y="142875"/>
            <a:ext cx="3000375"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製品特性</a:t>
            </a:r>
            <a:endParaRPr kumimoji="0" lang="ko-KR" altLang="en-US" sz="3200">
              <a:solidFill>
                <a:srgbClr val="80563C"/>
              </a:solidFill>
              <a:latin typeface="HY태백B"/>
              <a:ea typeface="HY태백B"/>
              <a:cs typeface="HY태백B"/>
            </a:endParaRPr>
          </a:p>
        </p:txBody>
      </p:sp>
      <p:sp>
        <p:nvSpPr>
          <p:cNvPr id="19459" name="TextBox 2"/>
          <p:cNvSpPr txBox="1">
            <a:spLocks noChangeArrowheads="1"/>
          </p:cNvSpPr>
          <p:nvPr/>
        </p:nvSpPr>
        <p:spPr bwMode="auto">
          <a:xfrm>
            <a:off x="1643063" y="746125"/>
            <a:ext cx="7500937" cy="3262313"/>
          </a:xfrm>
          <a:prstGeom prst="rect">
            <a:avLst/>
          </a:prstGeom>
          <a:noFill/>
          <a:ln w="9525">
            <a:noFill/>
            <a:miter lim="800000"/>
            <a:headEnd/>
            <a:tailEnd/>
          </a:ln>
        </p:spPr>
        <p:txBody>
          <a:bodyPr>
            <a:spAutoFit/>
          </a:bodyPr>
          <a:lstStyle/>
          <a:p>
            <a:pPr latinLnBrk="1">
              <a:lnSpc>
                <a:spcPct val="110000"/>
              </a:lnSpc>
            </a:pPr>
            <a:r>
              <a:rPr kumimoji="0" lang="ja-JP" altLang="en-US" sz="1400" b="1">
                <a:solidFill>
                  <a:srgbClr val="000000"/>
                </a:solidFill>
                <a:latin typeface="Batang" pitchFamily="18" charset="-127"/>
              </a:rPr>
              <a:t>漢方座浴は韓国では約６００年前から産後養生として産婦達によって行って来た民間療法で肛門や子宮の粘膜にスチームを受け下半身を暖める韓国の伝統的な民間療法の一つです。</a:t>
            </a:r>
            <a:endParaRPr kumimoji="0" lang="en-US" altLang="ko-KR" sz="1400" b="1">
              <a:solidFill>
                <a:srgbClr val="000000"/>
              </a:solidFill>
              <a:latin typeface="Batang" pitchFamily="18" charset="-127"/>
              <a:ea typeface="Batang" pitchFamily="18" charset="-127"/>
            </a:endParaRPr>
          </a:p>
          <a:p>
            <a:pPr algn="just" latinLnBrk="1">
              <a:lnSpc>
                <a:spcPct val="110000"/>
              </a:lnSpc>
            </a:pPr>
            <a:r>
              <a:rPr kumimoji="0" lang="ja-JP" altLang="en-US" sz="1400" b="1">
                <a:solidFill>
                  <a:srgbClr val="000000"/>
                </a:solidFill>
                <a:latin typeface="Batang" pitchFamily="18" charset="-127"/>
              </a:rPr>
              <a:t>韓国ではなくアジア全域で昔から女性は“下湯”と言われ、薬草や漢方剤を沸かしどのスチームを下腹部に受けるによって女性の体内の健康と美を維持して来たと伝われています。</a:t>
            </a:r>
            <a:endParaRPr kumimoji="0" lang="en-US" altLang="ko-KR" sz="1400" b="1">
              <a:solidFill>
                <a:srgbClr val="000000"/>
              </a:solidFill>
              <a:latin typeface="Batang" pitchFamily="18" charset="-127"/>
              <a:ea typeface="Batang" pitchFamily="18" charset="-127"/>
            </a:endParaRPr>
          </a:p>
          <a:p>
            <a:pPr algn="just" latinLnBrk="1">
              <a:lnSpc>
                <a:spcPct val="110000"/>
              </a:lnSpc>
            </a:pPr>
            <a:r>
              <a:rPr kumimoji="0" lang="ja-JP" altLang="en-US" sz="1400" b="1">
                <a:solidFill>
                  <a:srgbClr val="000000"/>
                </a:solidFill>
                <a:latin typeface="Batang" pitchFamily="18" charset="-127"/>
              </a:rPr>
              <a:t>顔や体に現れる女性特有の問題は殆ど下腹部に原因があります。シャワーが一般化された現在には“下湯”の習慣がなくなり女性特有の問題がもっと増えています。座浴は足りない“下湯”のため対案として殆どの女性疾患の元を予防できます。</a:t>
            </a:r>
          </a:p>
          <a:p>
            <a:pPr algn="just" latinLnBrk="1">
              <a:lnSpc>
                <a:spcPct val="110000"/>
              </a:lnSpc>
            </a:pPr>
            <a:endParaRPr kumimoji="0" lang="en-US" altLang="ko-KR" sz="1400" b="1">
              <a:solidFill>
                <a:srgbClr val="000000"/>
              </a:solidFill>
              <a:latin typeface="Batang" pitchFamily="18" charset="-127"/>
            </a:endParaRPr>
          </a:p>
          <a:p>
            <a:pPr algn="just" latinLnBrk="1">
              <a:lnSpc>
                <a:spcPct val="110000"/>
              </a:lnSpc>
            </a:pPr>
            <a:r>
              <a:rPr kumimoji="0" lang="ja-JP" altLang="en-US" sz="1400" b="1">
                <a:solidFill>
                  <a:srgbClr val="000000"/>
                </a:solidFill>
                <a:latin typeface="Batang" pitchFamily="18" charset="-127"/>
              </a:rPr>
              <a:t>１４種類厳選された漢方薬剤を組合、用途を細分化してダイエット用、美容用、婦人疾患用で独自にブランド化して用途に合うよう黄土壷に入れ漢方薬剤を沸かして出る蒸気を通して女性のダイエット、皮膚美容はもちろん各種女性疾患に役に立つようにしました。</a:t>
            </a:r>
            <a:endParaRPr kumimoji="0" lang="en-US" altLang="ko-KR" sz="1400" b="1">
              <a:solidFill>
                <a:srgbClr val="000000"/>
              </a:solidFill>
              <a:latin typeface="Batang" pitchFamily="18" charset="-127"/>
            </a:endParaRPr>
          </a:p>
          <a:p>
            <a:pPr algn="just" latinLnBrk="1">
              <a:lnSpc>
                <a:spcPct val="110000"/>
              </a:lnSpc>
            </a:pPr>
            <a:r>
              <a:rPr kumimoji="0" lang="ja-JP" altLang="en-US" sz="1400" b="1">
                <a:solidFill>
                  <a:srgbClr val="000000"/>
                </a:solidFill>
                <a:latin typeface="Batang" pitchFamily="18" charset="-127"/>
              </a:rPr>
              <a:t>黄土座浴器を使用すると約３０～４０分ぐらい座って汗を出すだけで健康と美を維持できます。</a:t>
            </a:r>
            <a:r>
              <a:rPr kumimoji="0" lang="ko-KR" altLang="en-US" sz="1200" b="1">
                <a:solidFill>
                  <a:srgbClr val="000000"/>
                </a:solidFill>
                <a:latin typeface="Batang" pitchFamily="18" charset="-127"/>
                <a:ea typeface="Batang" pitchFamily="18" charset="-127"/>
              </a:rPr>
              <a:t> </a:t>
            </a:r>
          </a:p>
          <a:p>
            <a:pPr algn="just" latinLnBrk="1">
              <a:lnSpc>
                <a:spcPct val="110000"/>
              </a:lnSpc>
            </a:pPr>
            <a:endParaRPr kumimoji="0" lang="en-US" altLang="ko-KR" sz="1200" b="1">
              <a:solidFill>
                <a:srgbClr val="000000"/>
              </a:solidFill>
              <a:latin typeface="Batang" pitchFamily="18" charset="-127"/>
              <a:ea typeface="Batang" pitchFamily="18" charset="-127"/>
            </a:endParaRPr>
          </a:p>
          <a:p>
            <a:pPr latinLnBrk="1"/>
            <a:endParaRPr kumimoji="0" lang="ko-KR" altLang="en-US" sz="1100">
              <a:latin typeface="Cambria" pitchFamily="18" charset="0"/>
              <a:ea typeface="HY견명조" pitchFamily="18" charset="-127"/>
            </a:endParaRPr>
          </a:p>
        </p:txBody>
      </p:sp>
      <p:pic>
        <p:nvPicPr>
          <p:cNvPr id="2051" name="Picture 3" descr="H:\황진인터네셔널\asdasd.jpg"/>
          <p:cNvPicPr>
            <a:picLocks noChangeAspect="1" noChangeArrowheads="1"/>
          </p:cNvPicPr>
          <p:nvPr/>
        </p:nvPicPr>
        <p:blipFill>
          <a:blip r:embed="rId3" cstate="print"/>
          <a:srcRect/>
          <a:stretch>
            <a:fillRect/>
          </a:stretch>
        </p:blipFill>
        <p:spPr bwMode="auto">
          <a:xfrm>
            <a:off x="7102610" y="4070911"/>
            <a:ext cx="1329886" cy="1813994"/>
          </a:xfrm>
          <a:prstGeom prst="rect">
            <a:avLst/>
          </a:prstGeom>
          <a:ln w="88900" cap="sq" cmpd="thickThin">
            <a:solidFill>
              <a:srgbClr val="000000"/>
            </a:solidFill>
            <a:prstDash val="solid"/>
            <a:miter lim="800000"/>
          </a:ln>
          <a:effectLst>
            <a:innerShdw blurRad="76200">
              <a:srgbClr val="000000"/>
            </a:innerShdw>
          </a:effectLst>
        </p:spPr>
      </p:pic>
      <p:sp>
        <p:nvSpPr>
          <p:cNvPr id="19462" name="TextBox 5"/>
          <p:cNvSpPr txBox="1">
            <a:spLocks noChangeArrowheads="1"/>
          </p:cNvSpPr>
          <p:nvPr/>
        </p:nvSpPr>
        <p:spPr bwMode="auto">
          <a:xfrm>
            <a:off x="250825" y="3716338"/>
            <a:ext cx="6265863" cy="457200"/>
          </a:xfrm>
          <a:prstGeom prst="rect">
            <a:avLst/>
          </a:prstGeom>
          <a:noFill/>
          <a:ln w="9525">
            <a:noFill/>
            <a:miter lim="800000"/>
            <a:headEnd/>
            <a:tailEnd/>
          </a:ln>
        </p:spPr>
        <p:txBody>
          <a:bodyPr>
            <a:spAutoFit/>
          </a:bodyPr>
          <a:lstStyle/>
          <a:p>
            <a:pPr latinLnBrk="1"/>
            <a:r>
              <a:rPr kumimoji="0" lang="ja-JP" altLang="en-US" sz="1200">
                <a:solidFill>
                  <a:srgbClr val="723E17"/>
                </a:solidFill>
                <a:latin typeface="HY울릉도M"/>
                <a:ea typeface="HY울릉도M"/>
                <a:cs typeface="HY울릉도M"/>
              </a:rPr>
              <a:t>ファンジンインタナショナルの黄土座浴器はだれでも真似できない独特のデザインと価値を持つ製品として実用新案登録第０３７６０５２号で特許庁に登録された製品です。</a:t>
            </a:r>
            <a:endParaRPr kumimoji="0" lang="ko-KR" altLang="en-US" sz="1200">
              <a:solidFill>
                <a:srgbClr val="723E17"/>
              </a:solidFill>
              <a:latin typeface="HY울릉도M"/>
              <a:ea typeface="HY울릉도M"/>
              <a:cs typeface="HY울릉도M"/>
            </a:endParaRPr>
          </a:p>
        </p:txBody>
      </p:sp>
      <p:sp>
        <p:nvSpPr>
          <p:cNvPr id="19463" name="TextBox 8"/>
          <p:cNvSpPr txBox="1">
            <a:spLocks noChangeArrowheads="1"/>
          </p:cNvSpPr>
          <p:nvPr/>
        </p:nvSpPr>
        <p:spPr bwMode="auto">
          <a:xfrm>
            <a:off x="323850" y="4149725"/>
            <a:ext cx="6192838" cy="2432050"/>
          </a:xfrm>
          <a:prstGeom prst="rect">
            <a:avLst/>
          </a:prstGeom>
          <a:noFill/>
          <a:ln w="9525">
            <a:noFill/>
            <a:miter lim="800000"/>
            <a:headEnd/>
            <a:tailEnd/>
          </a:ln>
        </p:spPr>
        <p:txBody>
          <a:bodyPr>
            <a:spAutoFit/>
          </a:bodyPr>
          <a:lstStyle/>
          <a:p>
            <a:pPr>
              <a:buFontTx/>
              <a:buChar char="-"/>
            </a:pPr>
            <a:r>
              <a:rPr kumimoji="0" lang="ja-JP" altLang="en-US" sz="1400" b="1">
                <a:solidFill>
                  <a:srgbClr val="C00000"/>
                </a:solidFill>
                <a:latin typeface="Batang" pitchFamily="18" charset="-127"/>
              </a:rPr>
              <a:t>漢医学博士達の数年間臨床実験を経て東医宝鑑に記載されている紅花、当帰、九節草など約１４種類の厳選された漢医材料を組合製造してその効能は市販で販売している製品は比べられないです。</a:t>
            </a:r>
            <a:endParaRPr kumimoji="0" lang="en-US" altLang="ko-KR" sz="1400" b="1">
              <a:solidFill>
                <a:srgbClr val="C00000"/>
              </a:solidFill>
              <a:latin typeface="Batang" pitchFamily="18" charset="-127"/>
              <a:ea typeface="Batang" pitchFamily="18" charset="-127"/>
            </a:endParaRPr>
          </a:p>
          <a:p>
            <a:endParaRPr kumimoji="0" lang="en-US" altLang="ko-KR" sz="1400" b="1">
              <a:solidFill>
                <a:srgbClr val="C00000"/>
              </a:solidFill>
              <a:latin typeface="Batang" pitchFamily="18" charset="-127"/>
              <a:ea typeface="Batang" pitchFamily="18" charset="-127"/>
            </a:endParaRPr>
          </a:p>
          <a:p>
            <a:r>
              <a:rPr kumimoji="0" lang="en-US" altLang="ko-KR" sz="1400" b="1">
                <a:solidFill>
                  <a:srgbClr val="C00000"/>
                </a:solidFill>
                <a:latin typeface="Batang" pitchFamily="18" charset="-127"/>
                <a:ea typeface="Batang" pitchFamily="18" charset="-127"/>
              </a:rPr>
              <a:t>-</a:t>
            </a:r>
            <a:r>
              <a:rPr kumimoji="0" lang="ja-JP" altLang="en-US" sz="1400" b="1">
                <a:solidFill>
                  <a:srgbClr val="C00000"/>
                </a:solidFill>
                <a:latin typeface="Batang" pitchFamily="18" charset="-127"/>
              </a:rPr>
              <a:t>国内無形文化祭の職人精神が入っている伝統技法で約１３００度の高温で１週間焼き作ります。</a:t>
            </a:r>
            <a:endParaRPr kumimoji="0" lang="en-US" altLang="ko-KR" sz="1400" b="1">
              <a:solidFill>
                <a:srgbClr val="C00000"/>
              </a:solidFill>
              <a:latin typeface="Batang" pitchFamily="18" charset="-127"/>
              <a:ea typeface="Batang" pitchFamily="18" charset="-127"/>
            </a:endParaRPr>
          </a:p>
          <a:p>
            <a:endParaRPr kumimoji="0" lang="en-US" altLang="ko-KR" sz="1400" b="1">
              <a:solidFill>
                <a:srgbClr val="C00000"/>
              </a:solidFill>
              <a:latin typeface="Batang" pitchFamily="18" charset="-127"/>
              <a:ea typeface="Batang" pitchFamily="18" charset="-127"/>
            </a:endParaRPr>
          </a:p>
          <a:p>
            <a:pPr>
              <a:buFontTx/>
              <a:buChar char="-"/>
            </a:pPr>
            <a:r>
              <a:rPr kumimoji="0" lang="ja-JP" altLang="en-US" sz="1400" b="1">
                <a:solidFill>
                  <a:srgbClr val="C00000"/>
                </a:solidFill>
                <a:latin typeface="Batang" pitchFamily="18" charset="-127"/>
              </a:rPr>
              <a:t>遠赤外線、バイオセラミック、ゲルマニウムなど体によい物質が豊富に含まれていて５種類の光を持つ韓国で１箇所しかない五色黄土を使用して作ります。</a:t>
            </a:r>
          </a:p>
          <a:p>
            <a:pPr>
              <a:buFontTx/>
              <a:buChar char="-"/>
            </a:pPr>
            <a:r>
              <a:rPr kumimoji="0" lang="ja-JP" altLang="en-US" sz="1400" b="1">
                <a:solidFill>
                  <a:srgbClr val="C00000"/>
                </a:solidFill>
                <a:latin typeface="Batang" pitchFamily="18" charset="-127"/>
              </a:rPr>
              <a:t>簡単に設置と使用できるしだれでも簡単に利用できるし半永久的に使用できます。</a:t>
            </a:r>
            <a:endParaRPr kumimoji="0" lang="ko-KR" altLang="en-US" sz="1400" b="1">
              <a:solidFill>
                <a:srgbClr val="C00000"/>
              </a:solidFill>
              <a:latin typeface="Batang" pitchFamily="18" charset="-127"/>
            </a:endParaRPr>
          </a:p>
        </p:txBody>
      </p:sp>
      <p:sp>
        <p:nvSpPr>
          <p:cNvPr id="19464" name="TextBox 10"/>
          <p:cNvSpPr txBox="1">
            <a:spLocks noChangeArrowheads="1"/>
          </p:cNvSpPr>
          <p:nvPr/>
        </p:nvSpPr>
        <p:spPr bwMode="auto">
          <a:xfrm>
            <a:off x="4427538" y="6308725"/>
            <a:ext cx="2335212" cy="366713"/>
          </a:xfrm>
          <a:prstGeom prst="rect">
            <a:avLst/>
          </a:prstGeom>
          <a:noFill/>
          <a:ln w="9525">
            <a:noFill/>
            <a:miter lim="800000"/>
            <a:headEnd/>
            <a:tailEnd/>
          </a:ln>
        </p:spPr>
        <p:txBody>
          <a:bodyPr wrap="none">
            <a:spAutoFit/>
          </a:bodyPr>
          <a:lstStyle/>
          <a:p>
            <a:pPr latinLnBrk="1"/>
            <a:r>
              <a:rPr kumimoji="0" lang="ja-JP" altLang="en-US">
                <a:solidFill>
                  <a:srgbClr val="80563C"/>
                </a:solidFill>
                <a:latin typeface="Cambria" pitchFamily="18" charset="0"/>
              </a:rPr>
              <a:t>韓国の伝統を世界へ</a:t>
            </a:r>
            <a:r>
              <a:rPr kumimoji="0" lang="ko-KR" altLang="en-US">
                <a:solidFill>
                  <a:srgbClr val="80563C"/>
                </a:solidFill>
                <a:latin typeface="Cambria" pitchFamily="18" charset="0"/>
                <a:ea typeface="HY견명조" pitchFamily="18" charset="-127"/>
              </a:rPr>
              <a:t> </a:t>
            </a:r>
            <a:r>
              <a:rPr kumimoji="0" lang="en-US" altLang="ko-KR">
                <a:solidFill>
                  <a:srgbClr val="80563C"/>
                </a:solidFill>
                <a:latin typeface="Cambria" pitchFamily="18" charset="0"/>
                <a:ea typeface="HY견명조" pitchFamily="18" charset="-127"/>
              </a:rPr>
              <a:t>-</a:t>
            </a:r>
            <a:endParaRPr kumimoji="0" lang="ko-KR" altLang="en-US">
              <a:solidFill>
                <a:srgbClr val="80563C"/>
              </a:solidFill>
              <a:latin typeface="Cambria" pitchFamily="18" charset="0"/>
              <a:ea typeface="HY견명조" pitchFamily="18" charset="-127"/>
            </a:endParaRPr>
          </a:p>
        </p:txBody>
      </p:sp>
      <p:pic>
        <p:nvPicPr>
          <p:cNvPr id="19465" name="그림 11" descr="가로로고.jpg"/>
          <p:cNvPicPr>
            <a:picLocks noChangeAspect="1"/>
          </p:cNvPicPr>
          <p:nvPr/>
        </p:nvPicPr>
        <p:blipFill>
          <a:blip r:embed="rId4" cstate="print"/>
          <a:srcRect/>
          <a:stretch>
            <a:fillRect/>
          </a:stretch>
        </p:blipFill>
        <p:spPr bwMode="auto">
          <a:xfrm>
            <a:off x="6858000" y="6029325"/>
            <a:ext cx="2089150" cy="614363"/>
          </a:xfrm>
          <a:prstGeom prst="rect">
            <a:avLst/>
          </a:prstGeom>
          <a:noFill/>
          <a:ln w="9525">
            <a:noFill/>
            <a:miter lim="800000"/>
            <a:headEnd/>
            <a:tailEnd/>
          </a:ln>
        </p:spPr>
      </p:pic>
      <p:pic>
        <p:nvPicPr>
          <p:cNvPr id="14" name="그림 13" descr="좌훈방-샵.png"/>
          <p:cNvPicPr>
            <a:picLocks noChangeAspect="1"/>
          </p:cNvPicPr>
          <p:nvPr/>
        </p:nvPicPr>
        <p:blipFill>
          <a:blip r:embed="rId5" cstate="print"/>
          <a:stretch>
            <a:fillRect/>
          </a:stretch>
        </p:blipFill>
        <p:spPr>
          <a:xfrm>
            <a:off x="142844" y="928670"/>
            <a:ext cx="1500198"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descr="H:\황진인터네셔널\황진로고_한자.jpg"/>
          <p:cNvPicPr>
            <a:picLocks noChangeAspect="1" noChangeArrowheads="1"/>
          </p:cNvPicPr>
          <p:nvPr/>
        </p:nvPicPr>
        <p:blipFill>
          <a:blip r:embed="rId6" cstate="print">
            <a:lum bright="40000" contrast="-40000"/>
          </a:blip>
          <a:srcRect/>
          <a:stretch>
            <a:fillRect/>
          </a:stretch>
        </p:blipFill>
        <p:spPr bwMode="auto">
          <a:xfrm>
            <a:off x="7623783" y="101600"/>
            <a:ext cx="1071562"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85750" y="142875"/>
            <a:ext cx="3000375" cy="579438"/>
          </a:xfrm>
          <a:prstGeom prst="rect">
            <a:avLst/>
          </a:prstGeom>
          <a:noFill/>
          <a:ln w="9525">
            <a:noFill/>
            <a:miter lim="800000"/>
            <a:headEnd/>
            <a:tailEnd/>
          </a:ln>
        </p:spPr>
        <p:txBody>
          <a:bodyPr>
            <a:spAutoFit/>
          </a:bodyPr>
          <a:lstStyle/>
          <a:p>
            <a:pPr latinLnBrk="1"/>
            <a:r>
              <a:rPr kumimoji="0" lang="ja-JP" altLang="en-US" sz="3200" dirty="0">
                <a:solidFill>
                  <a:srgbClr val="80563C"/>
                </a:solidFill>
                <a:latin typeface="HY태백B"/>
                <a:ea typeface="HY태백B"/>
                <a:cs typeface="HY태백B"/>
              </a:rPr>
              <a:t>製品組合</a:t>
            </a:r>
            <a:endParaRPr kumimoji="0" lang="ko-KR" altLang="en-US" sz="3200" dirty="0">
              <a:solidFill>
                <a:srgbClr val="80563C"/>
              </a:solidFill>
              <a:latin typeface="HY태백B"/>
              <a:ea typeface="HY태백B"/>
              <a:cs typeface="HY태백B"/>
            </a:endParaRPr>
          </a:p>
        </p:txBody>
      </p:sp>
      <p:sp>
        <p:nvSpPr>
          <p:cNvPr id="20486" name="TextBox 8"/>
          <p:cNvSpPr txBox="1">
            <a:spLocks noChangeArrowheads="1"/>
          </p:cNvSpPr>
          <p:nvPr/>
        </p:nvSpPr>
        <p:spPr bwMode="auto">
          <a:xfrm>
            <a:off x="2928938" y="1214438"/>
            <a:ext cx="6215062" cy="1015663"/>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latinLnBrk="1"/>
            <a:r>
              <a:rPr kumimoji="0" lang="ja-JP" altLang="en-US" b="1" dirty="0">
                <a:solidFill>
                  <a:srgbClr val="723E17"/>
                </a:solidFill>
                <a:latin typeface="Cambria" pitchFamily="18" charset="0"/>
              </a:rPr>
              <a:t>黄土座浴椅子</a:t>
            </a:r>
            <a:endParaRPr kumimoji="0" lang="en-US" altLang="ko-KR" b="1" dirty="0">
              <a:solidFill>
                <a:srgbClr val="723E17"/>
              </a:solidFill>
              <a:latin typeface="Cambria" pitchFamily="18" charset="0"/>
              <a:ea typeface="HY견명조" pitchFamily="18" charset="-127"/>
            </a:endParaRPr>
          </a:p>
          <a:p>
            <a:pPr latinLnBrk="1"/>
            <a:r>
              <a:rPr kumimoji="0" lang="en-US" altLang="ko-KR" sz="1400" dirty="0">
                <a:latin typeface="Cambria" pitchFamily="18" charset="0"/>
                <a:ea typeface="HY견명조" pitchFamily="18" charset="-127"/>
              </a:rPr>
              <a:t>-</a:t>
            </a:r>
            <a:r>
              <a:rPr kumimoji="0" lang="ko-KR" altLang="en-US" sz="1400" dirty="0">
                <a:latin typeface="Cambria" pitchFamily="18" charset="0"/>
                <a:ea typeface="HY견명조" pitchFamily="18" charset="-127"/>
              </a:rPr>
              <a:t> </a:t>
            </a:r>
            <a:r>
              <a:rPr kumimoji="0" lang="ja-JP" altLang="en-US" sz="1400" dirty="0">
                <a:latin typeface="Cambria" pitchFamily="18" charset="0"/>
              </a:rPr>
              <a:t>重さ　約</a:t>
            </a:r>
            <a:r>
              <a:rPr kumimoji="0" lang="ko-KR" altLang="en-US" sz="1400" dirty="0">
                <a:latin typeface="Cambria" pitchFamily="18" charset="0"/>
                <a:ea typeface="HY견명조" pitchFamily="18" charset="-127"/>
              </a:rPr>
              <a:t> </a:t>
            </a:r>
            <a:r>
              <a:rPr kumimoji="0" lang="ja-JP" altLang="en-US" sz="1400" dirty="0">
                <a:latin typeface="Cambria" pitchFamily="18" charset="0"/>
              </a:rPr>
              <a:t>７～８ｋｇ</a:t>
            </a:r>
            <a:r>
              <a:rPr kumimoji="0" lang="en-US" altLang="ko-KR" sz="1400" dirty="0">
                <a:latin typeface="Cambria" pitchFamily="18" charset="0"/>
                <a:ea typeface="HY견명조" pitchFamily="18" charset="-127"/>
              </a:rPr>
              <a:t> </a:t>
            </a:r>
          </a:p>
          <a:p>
            <a:pPr latinLnBrk="1">
              <a:buFontTx/>
              <a:buChar char="-"/>
            </a:pPr>
            <a:r>
              <a:rPr kumimoji="0" lang="ja-JP" altLang="en-US" sz="1400" dirty="0">
                <a:latin typeface="Cambria" pitchFamily="18" charset="0"/>
              </a:rPr>
              <a:t>一般低価の機械作りではない無形文化祭の直</a:t>
            </a:r>
            <a:r>
              <a:rPr kumimoji="0" lang="ja-JP" altLang="en-US" sz="1400" dirty="0" smtClean="0">
                <a:latin typeface="Cambria" pitchFamily="18" charset="0"/>
              </a:rPr>
              <a:t>接</a:t>
            </a:r>
            <a:r>
              <a:rPr kumimoji="0" lang="ja-JP" altLang="en-US" sz="1400" dirty="0" smtClean="0">
                <a:latin typeface="+mj-lt"/>
              </a:rPr>
              <a:t> </a:t>
            </a:r>
            <a:r>
              <a:rPr kumimoji="0" lang="en-US" altLang="ja-JP" sz="1400" dirty="0" smtClean="0">
                <a:latin typeface="+mj-lt"/>
              </a:rPr>
              <a:t>1300</a:t>
            </a:r>
            <a:r>
              <a:rPr kumimoji="0" lang="ja-JP" altLang="en-US" sz="1400" dirty="0" smtClean="0">
                <a:latin typeface="Cambria" pitchFamily="18" charset="0"/>
              </a:rPr>
              <a:t>度</a:t>
            </a:r>
            <a:r>
              <a:rPr kumimoji="0" lang="ja-JP" altLang="en-US" sz="1400" dirty="0">
                <a:latin typeface="Cambria" pitchFamily="18" charset="0"/>
              </a:rPr>
              <a:t>の高温の釜で１週間焼き伝統技法そのまま製造した黄土椅子</a:t>
            </a:r>
            <a:endParaRPr kumimoji="0" lang="ko-KR" altLang="en-US" sz="1400" dirty="0">
              <a:latin typeface="Cambria" pitchFamily="18" charset="0"/>
              <a:ea typeface="HY견명조" pitchFamily="18" charset="-127"/>
            </a:endParaRPr>
          </a:p>
        </p:txBody>
      </p:sp>
      <p:sp>
        <p:nvSpPr>
          <p:cNvPr id="20488" name="TextBox 10"/>
          <p:cNvSpPr txBox="1">
            <a:spLocks noChangeArrowheads="1"/>
          </p:cNvSpPr>
          <p:nvPr/>
        </p:nvSpPr>
        <p:spPr bwMode="auto">
          <a:xfrm>
            <a:off x="3500438" y="5214938"/>
            <a:ext cx="5643562" cy="1004887"/>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latinLnBrk="1"/>
            <a:r>
              <a:rPr kumimoji="0" lang="ja-JP" altLang="en-US" b="1" dirty="0">
                <a:solidFill>
                  <a:srgbClr val="723E17"/>
                </a:solidFill>
                <a:latin typeface="Cambria" pitchFamily="18" charset="0"/>
              </a:rPr>
              <a:t>座浴　ガウン</a:t>
            </a:r>
            <a:r>
              <a:rPr kumimoji="0" lang="ko-KR" altLang="en-US" dirty="0">
                <a:solidFill>
                  <a:srgbClr val="723E17"/>
                </a:solidFill>
                <a:latin typeface="Cambria" pitchFamily="18" charset="0"/>
                <a:ea typeface="HY견명조" pitchFamily="18" charset="-127"/>
              </a:rPr>
              <a:t> </a:t>
            </a:r>
            <a:endParaRPr kumimoji="0" lang="en-US" altLang="ko-KR" dirty="0">
              <a:solidFill>
                <a:srgbClr val="723E17"/>
              </a:solidFill>
              <a:latin typeface="Cambria" pitchFamily="18" charset="0"/>
              <a:ea typeface="HY견명조" pitchFamily="18" charset="-127"/>
            </a:endParaRPr>
          </a:p>
          <a:p>
            <a:pPr latinLnBrk="1">
              <a:buFontTx/>
              <a:buChar char="-"/>
            </a:pPr>
            <a:r>
              <a:rPr kumimoji="0" lang="ja-JP" altLang="en-US" sz="1400" dirty="0">
                <a:latin typeface="Cambria" pitchFamily="18" charset="0"/>
              </a:rPr>
              <a:t>重さ　８４０ｇ</a:t>
            </a:r>
            <a:endParaRPr kumimoji="0" lang="en-US" altLang="ko-KR" sz="1400" dirty="0">
              <a:latin typeface="Cambria" pitchFamily="18" charset="0"/>
              <a:ea typeface="HY견명조" pitchFamily="18" charset="-127"/>
            </a:endParaRPr>
          </a:p>
          <a:p>
            <a:pPr latinLnBrk="1">
              <a:buFontTx/>
              <a:buChar char="-"/>
            </a:pPr>
            <a:r>
              <a:rPr kumimoji="0" lang="ja-JP" altLang="en-US" sz="1400" dirty="0">
                <a:latin typeface="Cambria" pitchFamily="18" charset="0"/>
              </a:rPr>
              <a:t>漢方薬剤の蒸気が抜けないようにして皮膚に均一に吸い込まれ汗をかくようにして変質しにくいし半永久に使用できます。</a:t>
            </a:r>
            <a:endParaRPr kumimoji="0" lang="ko-KR" altLang="en-US" sz="1400" dirty="0">
              <a:latin typeface="Cambria" pitchFamily="18" charset="0"/>
              <a:ea typeface="HY견명조" pitchFamily="18" charset="-127"/>
            </a:endParaRPr>
          </a:p>
        </p:txBody>
      </p:sp>
      <p:sp>
        <p:nvSpPr>
          <p:cNvPr id="20489" name="TextBox 11"/>
          <p:cNvSpPr txBox="1">
            <a:spLocks noChangeArrowheads="1"/>
          </p:cNvSpPr>
          <p:nvPr/>
        </p:nvSpPr>
        <p:spPr bwMode="auto">
          <a:xfrm>
            <a:off x="4429125" y="6273800"/>
            <a:ext cx="2335213" cy="366713"/>
          </a:xfrm>
          <a:prstGeom prst="rect">
            <a:avLst/>
          </a:prstGeom>
          <a:noFill/>
          <a:ln w="9525">
            <a:noFill/>
            <a:miter lim="800000"/>
            <a:headEnd/>
            <a:tailEnd/>
          </a:ln>
        </p:spPr>
        <p:txBody>
          <a:bodyPr wrap="none">
            <a:spAutoFit/>
          </a:bodyPr>
          <a:lstStyle/>
          <a:p>
            <a:pPr latinLnBrk="1"/>
            <a:r>
              <a:rPr kumimoji="0" lang="ja-JP" altLang="en-US">
                <a:solidFill>
                  <a:srgbClr val="80563C"/>
                </a:solidFill>
                <a:latin typeface="Cambria" pitchFamily="18" charset="0"/>
              </a:rPr>
              <a:t>韓国の伝統を世界へ</a:t>
            </a:r>
            <a:r>
              <a:rPr kumimoji="0" lang="ko-KR" altLang="en-US">
                <a:solidFill>
                  <a:srgbClr val="80563C"/>
                </a:solidFill>
                <a:latin typeface="Cambria" pitchFamily="18" charset="0"/>
                <a:ea typeface="HY견명조" pitchFamily="18" charset="-127"/>
              </a:rPr>
              <a:t> </a:t>
            </a:r>
            <a:r>
              <a:rPr kumimoji="0" lang="en-US" altLang="ko-KR">
                <a:solidFill>
                  <a:srgbClr val="80563C"/>
                </a:solidFill>
                <a:latin typeface="Cambria" pitchFamily="18" charset="0"/>
                <a:ea typeface="HY견명조" pitchFamily="18" charset="-127"/>
              </a:rPr>
              <a:t>-</a:t>
            </a:r>
            <a:endParaRPr kumimoji="0" lang="ko-KR" altLang="en-US">
              <a:solidFill>
                <a:srgbClr val="80563C"/>
              </a:solidFill>
              <a:latin typeface="Cambria" pitchFamily="18" charset="0"/>
              <a:ea typeface="HY견명조" pitchFamily="18" charset="-127"/>
            </a:endParaRPr>
          </a:p>
        </p:txBody>
      </p:sp>
      <p:pic>
        <p:nvPicPr>
          <p:cNvPr id="20490" name="그림 12" descr="가로로고.jpg"/>
          <p:cNvPicPr>
            <a:picLocks noChangeAspect="1"/>
          </p:cNvPicPr>
          <p:nvPr/>
        </p:nvPicPr>
        <p:blipFill>
          <a:blip r:embed="rId3" cstate="print"/>
          <a:srcRect/>
          <a:stretch>
            <a:fillRect/>
          </a:stretch>
        </p:blipFill>
        <p:spPr bwMode="auto">
          <a:xfrm>
            <a:off x="7054882" y="6243661"/>
            <a:ext cx="2089150" cy="614363"/>
          </a:xfrm>
          <a:prstGeom prst="rect">
            <a:avLst/>
          </a:prstGeom>
          <a:noFill/>
          <a:ln w="9525">
            <a:noFill/>
            <a:miter lim="800000"/>
            <a:headEnd/>
            <a:tailEnd/>
          </a:ln>
        </p:spPr>
      </p:pic>
      <p:sp>
        <p:nvSpPr>
          <p:cNvPr id="20487" name="TextBox 9"/>
          <p:cNvSpPr txBox="1">
            <a:spLocks noChangeArrowheads="1"/>
          </p:cNvSpPr>
          <p:nvPr/>
        </p:nvSpPr>
        <p:spPr bwMode="auto">
          <a:xfrm>
            <a:off x="250825" y="2928934"/>
            <a:ext cx="5303838" cy="1917700"/>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algn="r" latinLnBrk="1"/>
            <a:r>
              <a:rPr kumimoji="0" lang="ja-JP" altLang="en-US" b="1" dirty="0">
                <a:solidFill>
                  <a:srgbClr val="723E17"/>
                </a:solidFill>
                <a:latin typeface="Cambria" pitchFamily="18" charset="0"/>
              </a:rPr>
              <a:t>黄土壷</a:t>
            </a:r>
            <a:r>
              <a:rPr kumimoji="0" lang="ko-KR" altLang="en-US" dirty="0">
                <a:solidFill>
                  <a:srgbClr val="723E17"/>
                </a:solidFill>
                <a:latin typeface="Cambria" pitchFamily="18" charset="0"/>
                <a:ea typeface="HY견명조" pitchFamily="18" charset="-127"/>
              </a:rPr>
              <a:t> </a:t>
            </a:r>
            <a:endParaRPr kumimoji="0" lang="en-US" altLang="ko-KR" dirty="0">
              <a:solidFill>
                <a:srgbClr val="723E17"/>
              </a:solidFill>
              <a:latin typeface="Cambria" pitchFamily="18" charset="0"/>
              <a:ea typeface="HY견명조" pitchFamily="18" charset="-127"/>
            </a:endParaRPr>
          </a:p>
          <a:p>
            <a:pPr algn="r" latinLnBrk="1">
              <a:buFontTx/>
              <a:buChar char="-"/>
            </a:pPr>
            <a:r>
              <a:rPr kumimoji="0" lang="ja-JP" altLang="en-US" sz="1400" dirty="0">
                <a:latin typeface="Cambria" pitchFamily="18" charset="0"/>
              </a:rPr>
              <a:t>重さ１．２Ｋｇ</a:t>
            </a:r>
            <a:r>
              <a:rPr kumimoji="0" lang="ko-KR" altLang="en-US" sz="1400" dirty="0">
                <a:latin typeface="Cambria" pitchFamily="18" charset="0"/>
                <a:ea typeface="HY견명조" pitchFamily="18" charset="-127"/>
              </a:rPr>
              <a:t> </a:t>
            </a:r>
            <a:endParaRPr kumimoji="0" lang="en-US" altLang="ko-KR" sz="1400" dirty="0">
              <a:latin typeface="Cambria" pitchFamily="18" charset="0"/>
              <a:ea typeface="HY견명조" pitchFamily="18" charset="-127"/>
            </a:endParaRPr>
          </a:p>
          <a:p>
            <a:pPr algn="r" latinLnBrk="1">
              <a:buFontTx/>
              <a:buChar char="-"/>
            </a:pPr>
            <a:r>
              <a:rPr kumimoji="0" lang="ja-JP" altLang="en-US" sz="1400" dirty="0">
                <a:latin typeface="Cambria" pitchFamily="18" charset="0"/>
              </a:rPr>
              <a:t>黄土壷は一般薬壷の数倍の遠赤外線を放出して黄土の抗菌、脱脂作用で</a:t>
            </a:r>
            <a:r>
              <a:rPr kumimoji="0" lang="ko-KR" altLang="en-US" sz="1400" dirty="0">
                <a:latin typeface="Cambria" pitchFamily="18" charset="0"/>
                <a:ea typeface="HY견명조" pitchFamily="18" charset="-127"/>
              </a:rPr>
              <a:t> </a:t>
            </a:r>
            <a:r>
              <a:rPr kumimoji="0" lang="ja-JP" altLang="en-US" sz="1400" dirty="0">
                <a:latin typeface="Cambria" pitchFamily="18" charset="0"/>
              </a:rPr>
              <a:t>漢方薬のにおいと副作用を最小化</a:t>
            </a:r>
            <a:endParaRPr kumimoji="0" lang="en-US" altLang="ko-KR" sz="1400" dirty="0">
              <a:latin typeface="Cambria" pitchFamily="18" charset="0"/>
              <a:ea typeface="HY견명조" pitchFamily="18" charset="-127"/>
            </a:endParaRPr>
          </a:p>
          <a:p>
            <a:pPr algn="r" latinLnBrk="1"/>
            <a:r>
              <a:rPr kumimoji="0" lang="ja-JP" altLang="en-US" b="1" dirty="0">
                <a:solidFill>
                  <a:srgbClr val="723E17"/>
                </a:solidFill>
                <a:latin typeface="Cambria" pitchFamily="18" charset="0"/>
              </a:rPr>
              <a:t>電熱器</a:t>
            </a:r>
            <a:r>
              <a:rPr kumimoji="0" lang="ko-KR" altLang="en-US" dirty="0">
                <a:solidFill>
                  <a:srgbClr val="723E17"/>
                </a:solidFill>
                <a:latin typeface="Cambria" pitchFamily="18" charset="0"/>
                <a:ea typeface="HY견명조" pitchFamily="18" charset="-127"/>
              </a:rPr>
              <a:t> </a:t>
            </a:r>
            <a:endParaRPr kumimoji="0" lang="en-US" altLang="ko-KR" dirty="0">
              <a:solidFill>
                <a:srgbClr val="723E17"/>
              </a:solidFill>
              <a:latin typeface="Cambria" pitchFamily="18" charset="0"/>
              <a:ea typeface="HY견명조" pitchFamily="18" charset="-127"/>
            </a:endParaRPr>
          </a:p>
          <a:p>
            <a:pPr algn="r" latinLnBrk="1">
              <a:buFontTx/>
              <a:buChar char="-"/>
            </a:pPr>
            <a:r>
              <a:rPr kumimoji="0" lang="ja-JP" altLang="en-US" sz="1400" dirty="0">
                <a:latin typeface="Cambria" pitchFamily="18" charset="0"/>
              </a:rPr>
              <a:t>重さ</a:t>
            </a:r>
            <a:r>
              <a:rPr kumimoji="0" lang="en-US" altLang="ko-KR" sz="1400" dirty="0">
                <a:latin typeface="Cambria" pitchFamily="18" charset="0"/>
                <a:ea typeface="HY견명조" pitchFamily="18" charset="-127"/>
              </a:rPr>
              <a:t> 870g</a:t>
            </a:r>
          </a:p>
          <a:p>
            <a:pPr algn="r" latinLnBrk="1"/>
            <a:r>
              <a:rPr kumimoji="0" lang="en-US" altLang="ko-KR" sz="1400" dirty="0">
                <a:latin typeface="Cambria" pitchFamily="18" charset="0"/>
                <a:ea typeface="HY견명조" pitchFamily="18" charset="-127"/>
              </a:rPr>
              <a:t>-</a:t>
            </a:r>
            <a:r>
              <a:rPr kumimoji="0" lang="ja-JP" altLang="en-US" sz="1400" dirty="0">
                <a:latin typeface="Cambria" pitchFamily="18" charset="0"/>
              </a:rPr>
              <a:t>望む温度以上上がらないように制御する温度過剰防止装置が内装されて座浴温度を設定できる。電源ＯＮ</a:t>
            </a:r>
            <a:r>
              <a:rPr kumimoji="0" lang="en-US" altLang="ja-JP" sz="1400" dirty="0">
                <a:latin typeface="Cambria" pitchFamily="18" charset="0"/>
              </a:rPr>
              <a:t>/</a:t>
            </a:r>
            <a:r>
              <a:rPr kumimoji="0" lang="ja-JP" altLang="en-US" sz="1400" dirty="0">
                <a:latin typeface="Cambria" pitchFamily="18" charset="0"/>
              </a:rPr>
              <a:t>ＯＦＦ可能</a:t>
            </a:r>
            <a:endParaRPr kumimoji="0" lang="ko-KR" altLang="en-US" sz="1400" dirty="0">
              <a:latin typeface="Cambria" pitchFamily="18" charset="0"/>
              <a:ea typeface="HY견명조" pitchFamily="18" charset="-127"/>
            </a:endParaRPr>
          </a:p>
        </p:txBody>
      </p:sp>
      <p:pic>
        <p:nvPicPr>
          <p:cNvPr id="11" name="그림 10" descr="사본 -좌훈기2.jpg"/>
          <p:cNvPicPr>
            <a:picLocks noChangeAspect="1"/>
          </p:cNvPicPr>
          <p:nvPr/>
        </p:nvPicPr>
        <p:blipFill>
          <a:blip r:embed="rId4" cstate="print">
            <a:lum bright="10000"/>
          </a:blip>
          <a:stretch>
            <a:fillRect/>
          </a:stretch>
        </p:blipFill>
        <p:spPr>
          <a:xfrm rot="21392486">
            <a:off x="846702" y="766682"/>
            <a:ext cx="1797348" cy="2073793"/>
          </a:xfrm>
          <a:prstGeom prst="rect">
            <a:avLst/>
          </a:prstGeom>
        </p:spPr>
      </p:pic>
      <p:pic>
        <p:nvPicPr>
          <p:cNvPr id="12" name="Picture 5"/>
          <p:cNvPicPr>
            <a:picLocks noChangeAspect="1" noChangeArrowheads="1"/>
          </p:cNvPicPr>
          <p:nvPr/>
        </p:nvPicPr>
        <p:blipFill>
          <a:blip r:embed="rId5" cstate="print"/>
          <a:srcRect/>
          <a:stretch>
            <a:fillRect/>
          </a:stretch>
        </p:blipFill>
        <p:spPr bwMode="auto">
          <a:xfrm>
            <a:off x="6372200" y="3068960"/>
            <a:ext cx="1439723" cy="1513410"/>
          </a:xfrm>
          <a:prstGeom prst="rect">
            <a:avLst/>
          </a:prstGeom>
          <a:noFill/>
          <a:ln w="9525">
            <a:solidFill>
              <a:schemeClr val="tx1"/>
            </a:solidFill>
            <a:miter lim="800000"/>
            <a:headEnd/>
            <a:tailEnd/>
          </a:ln>
        </p:spPr>
      </p:pic>
      <p:pic>
        <p:nvPicPr>
          <p:cNvPr id="14" name="Picture 3" descr="H:\황진인터네셔널\황진로고_한자.jpg"/>
          <p:cNvPicPr>
            <a:picLocks noChangeAspect="1" noChangeArrowheads="1"/>
          </p:cNvPicPr>
          <p:nvPr/>
        </p:nvPicPr>
        <p:blipFill>
          <a:blip r:embed="rId6"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pic>
        <p:nvPicPr>
          <p:cNvPr id="2" name="그림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017" y="4846634"/>
            <a:ext cx="1340911" cy="2011366"/>
          </a:xfrm>
          <a:prstGeom prst="rect">
            <a:avLst/>
          </a:prstGeom>
        </p:spPr>
      </p:pic>
      <p:pic>
        <p:nvPicPr>
          <p:cNvPr id="3" name="그림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656" y="5124248"/>
            <a:ext cx="1999361" cy="13329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285750" y="285750"/>
            <a:ext cx="3571875" cy="579438"/>
          </a:xfrm>
          <a:prstGeom prst="rect">
            <a:avLst/>
          </a:prstGeom>
          <a:noFill/>
          <a:ln w="9525">
            <a:noFill/>
            <a:miter lim="800000"/>
            <a:headEnd/>
            <a:tailEnd/>
          </a:ln>
        </p:spPr>
        <p:txBody>
          <a:bodyPr>
            <a:spAutoFit/>
          </a:bodyPr>
          <a:lstStyle/>
          <a:p>
            <a:pPr latinLnBrk="1"/>
            <a:r>
              <a:rPr kumimoji="0" lang="ja-JP" altLang="en-US" sz="3200" dirty="0">
                <a:solidFill>
                  <a:srgbClr val="80563C"/>
                </a:solidFill>
                <a:latin typeface="HY태백B"/>
                <a:ea typeface="HY태백B"/>
                <a:cs typeface="HY태백B"/>
              </a:rPr>
              <a:t>漢方座浴剤構成</a:t>
            </a:r>
            <a:endParaRPr kumimoji="0" lang="ko-KR" altLang="en-US" sz="3200" dirty="0">
              <a:solidFill>
                <a:srgbClr val="80563C"/>
              </a:solidFill>
              <a:latin typeface="HY태백B"/>
              <a:ea typeface="HY태백B"/>
              <a:cs typeface="HY태백B"/>
            </a:endParaRPr>
          </a:p>
        </p:txBody>
      </p:sp>
      <p:pic>
        <p:nvPicPr>
          <p:cNvPr id="21507" name="그림 4" descr="사진049.gif"/>
          <p:cNvPicPr>
            <a:picLocks noChangeAspect="1"/>
          </p:cNvPicPr>
          <p:nvPr/>
        </p:nvPicPr>
        <p:blipFill>
          <a:blip r:embed="rId2" cstate="print"/>
          <a:srcRect/>
          <a:stretch>
            <a:fillRect/>
          </a:stretch>
        </p:blipFill>
        <p:spPr bwMode="auto">
          <a:xfrm>
            <a:off x="3500438" y="71438"/>
            <a:ext cx="1068387" cy="1071562"/>
          </a:xfrm>
          <a:prstGeom prst="rect">
            <a:avLst/>
          </a:prstGeom>
          <a:noFill/>
          <a:ln w="9525">
            <a:noFill/>
            <a:miter lim="800000"/>
            <a:headEnd/>
            <a:tailEnd/>
          </a:ln>
        </p:spPr>
      </p:pic>
      <p:sp>
        <p:nvSpPr>
          <p:cNvPr id="21511" name="TextBox 8"/>
          <p:cNvSpPr txBox="1">
            <a:spLocks noChangeArrowheads="1"/>
          </p:cNvSpPr>
          <p:nvPr/>
        </p:nvSpPr>
        <p:spPr bwMode="auto">
          <a:xfrm>
            <a:off x="2268538" y="1428750"/>
            <a:ext cx="5654675" cy="1155700"/>
          </a:xfrm>
          <a:prstGeom prst="rect">
            <a:avLst/>
          </a:prstGeom>
          <a:noFill/>
          <a:ln w="9525">
            <a:noFill/>
            <a:miter lim="800000"/>
            <a:headEnd/>
            <a:tailEnd/>
          </a:ln>
        </p:spPr>
        <p:txBody>
          <a:bodyPr wrap="none">
            <a:spAutoFit/>
          </a:bodyPr>
          <a:lstStyle/>
          <a:p>
            <a:pPr latinLnBrk="1"/>
            <a:r>
              <a:rPr kumimoji="0" lang="ja-JP" altLang="en-US" sz="1400" b="1" dirty="0">
                <a:solidFill>
                  <a:srgbClr val="723E17"/>
                </a:solidFill>
                <a:latin typeface="Yet R" pitchFamily="18" charset="-127"/>
              </a:rPr>
              <a:t>ダイエット用</a:t>
            </a:r>
            <a:r>
              <a:rPr kumimoji="0" lang="ko-KR" altLang="en-US" sz="1400" b="1" dirty="0">
                <a:solidFill>
                  <a:srgbClr val="723E17"/>
                </a:solidFill>
                <a:latin typeface="Yet R" pitchFamily="18" charset="-127"/>
                <a:ea typeface="Yet R" pitchFamily="18" charset="-127"/>
              </a:rPr>
              <a:t> </a:t>
            </a:r>
          </a:p>
          <a:p>
            <a:pPr latinLnBrk="1"/>
            <a:r>
              <a:rPr kumimoji="0" lang="ja-JP" altLang="en-US" sz="1400" dirty="0">
                <a:latin typeface="Yet R" pitchFamily="18" charset="-127"/>
              </a:rPr>
              <a:t>血液循環を良くさせ細胞に新陳代謝を促進させます。</a:t>
            </a:r>
            <a:endParaRPr kumimoji="0" lang="en-US" altLang="ko-KR" sz="1400" dirty="0">
              <a:latin typeface="Yet R" pitchFamily="18" charset="-127"/>
              <a:ea typeface="Yet R" pitchFamily="18" charset="-127"/>
            </a:endParaRPr>
          </a:p>
          <a:p>
            <a:pPr latinLnBrk="1"/>
            <a:r>
              <a:rPr kumimoji="0" lang="ja-JP" altLang="en-US" sz="1400" dirty="0">
                <a:latin typeface="Yet R" pitchFamily="18" charset="-127"/>
              </a:rPr>
              <a:t>それで脂肪を燃焼させ冷え性の方の体質改善させます。</a:t>
            </a:r>
            <a:r>
              <a:rPr kumimoji="0" lang="en-US" altLang="ko-KR" sz="1400" dirty="0">
                <a:latin typeface="Yet R" pitchFamily="18" charset="-127"/>
                <a:ea typeface="Yet R" pitchFamily="18" charset="-127"/>
              </a:rPr>
              <a:t> </a:t>
            </a:r>
          </a:p>
          <a:p>
            <a:pPr latinLnBrk="1"/>
            <a:r>
              <a:rPr kumimoji="0" lang="ja-JP" altLang="en-US" sz="1400" dirty="0">
                <a:latin typeface="Yet R" pitchFamily="18" charset="-127"/>
              </a:rPr>
              <a:t>ダイエット、アレルギー性鼻炎、花粉症、喘息、冷え性、肩こり、慢性便秘、</a:t>
            </a:r>
          </a:p>
          <a:p>
            <a:pPr latinLnBrk="1"/>
            <a:r>
              <a:rPr kumimoji="0" lang="ja-JP" altLang="en-US" sz="1400" dirty="0">
                <a:latin typeface="Yet R" pitchFamily="18" charset="-127"/>
              </a:rPr>
              <a:t>ストレス解消などに効果があります。</a:t>
            </a:r>
            <a:endParaRPr kumimoji="0" lang="ko-KR" altLang="en-US" sz="1400" dirty="0">
              <a:latin typeface="Yet R" pitchFamily="18" charset="-127"/>
              <a:ea typeface="Yet R" pitchFamily="18" charset="-127"/>
            </a:endParaRPr>
          </a:p>
        </p:txBody>
      </p:sp>
      <p:sp>
        <p:nvSpPr>
          <p:cNvPr id="21512" name="TextBox 9"/>
          <p:cNvSpPr txBox="1">
            <a:spLocks noChangeArrowheads="1"/>
          </p:cNvSpPr>
          <p:nvPr/>
        </p:nvSpPr>
        <p:spPr bwMode="auto">
          <a:xfrm>
            <a:off x="2295525" y="4286250"/>
            <a:ext cx="6300788" cy="942975"/>
          </a:xfrm>
          <a:prstGeom prst="rect">
            <a:avLst/>
          </a:prstGeom>
          <a:noFill/>
          <a:ln w="9525">
            <a:noFill/>
            <a:miter lim="800000"/>
            <a:headEnd/>
            <a:tailEnd/>
          </a:ln>
        </p:spPr>
        <p:txBody>
          <a:bodyPr wrap="none">
            <a:spAutoFit/>
          </a:bodyPr>
          <a:lstStyle/>
          <a:p>
            <a:pPr latinLnBrk="1"/>
            <a:r>
              <a:rPr kumimoji="0" lang="ja-JP" altLang="en-US" sz="1400" b="1">
                <a:solidFill>
                  <a:srgbClr val="723E17"/>
                </a:solidFill>
                <a:latin typeface="Yet R" pitchFamily="18" charset="-127"/>
              </a:rPr>
              <a:t>美容用</a:t>
            </a:r>
            <a:endParaRPr kumimoji="0" lang="en-US" altLang="ko-KR" sz="1400">
              <a:solidFill>
                <a:srgbClr val="723E17"/>
              </a:solidFill>
              <a:latin typeface="Yet R" pitchFamily="18" charset="-127"/>
              <a:ea typeface="Yet R" pitchFamily="18" charset="-127"/>
            </a:endParaRPr>
          </a:p>
          <a:p>
            <a:pPr latinLnBrk="1"/>
            <a:r>
              <a:rPr kumimoji="0" lang="ja-JP" altLang="en-US" sz="1400">
                <a:latin typeface="Yet R" pitchFamily="18" charset="-127"/>
              </a:rPr>
              <a:t>毛根を通して老廃物を除去して皮膚に弾力を強化させアトピー顔や背中のニキビ、</a:t>
            </a:r>
          </a:p>
          <a:p>
            <a:pPr latinLnBrk="1"/>
            <a:r>
              <a:rPr kumimoji="0" lang="ja-JP" altLang="en-US" sz="1400">
                <a:latin typeface="Yet R" pitchFamily="18" charset="-127"/>
              </a:rPr>
              <a:t>顔や腕の斑点、雀斑、乾性皮膚、痔、貧血、脱毛、不眠症に効果があります。</a:t>
            </a:r>
            <a:r>
              <a:rPr kumimoji="0" lang="ko-KR" altLang="en-US" sz="1400">
                <a:latin typeface="Yet R" pitchFamily="18" charset="-127"/>
                <a:ea typeface="Yet R" pitchFamily="18" charset="-127"/>
              </a:rPr>
              <a:t> </a:t>
            </a:r>
          </a:p>
          <a:p>
            <a:pPr latinLnBrk="1"/>
            <a:endParaRPr kumimoji="0" lang="ko-KR" altLang="en-US" sz="1400">
              <a:latin typeface="HY궁서"/>
              <a:ea typeface="HY궁서"/>
              <a:cs typeface="HY궁서"/>
            </a:endParaRPr>
          </a:p>
        </p:txBody>
      </p:sp>
      <p:sp>
        <p:nvSpPr>
          <p:cNvPr id="21513" name="TextBox 10"/>
          <p:cNvSpPr txBox="1">
            <a:spLocks noChangeArrowheads="1"/>
          </p:cNvSpPr>
          <p:nvPr/>
        </p:nvSpPr>
        <p:spPr bwMode="auto">
          <a:xfrm>
            <a:off x="2281238" y="2928938"/>
            <a:ext cx="6148387" cy="942975"/>
          </a:xfrm>
          <a:prstGeom prst="rect">
            <a:avLst/>
          </a:prstGeom>
          <a:noFill/>
          <a:ln w="9525">
            <a:noFill/>
            <a:miter lim="800000"/>
            <a:headEnd/>
            <a:tailEnd/>
          </a:ln>
        </p:spPr>
        <p:txBody>
          <a:bodyPr>
            <a:spAutoFit/>
          </a:bodyPr>
          <a:lstStyle/>
          <a:p>
            <a:pPr latinLnBrk="1"/>
            <a:r>
              <a:rPr kumimoji="0" lang="ja-JP" altLang="en-US" sz="1400" b="1">
                <a:solidFill>
                  <a:srgbClr val="723E17"/>
                </a:solidFill>
                <a:latin typeface="Yet R" pitchFamily="18" charset="-127"/>
              </a:rPr>
              <a:t>婦人病用</a:t>
            </a:r>
            <a:endParaRPr kumimoji="0" lang="en-US" altLang="ko-KR" sz="1400">
              <a:solidFill>
                <a:srgbClr val="723E17"/>
              </a:solidFill>
              <a:latin typeface="Yet R" pitchFamily="18" charset="-127"/>
              <a:ea typeface="Yet R" pitchFamily="18" charset="-127"/>
            </a:endParaRPr>
          </a:p>
          <a:p>
            <a:pPr latinLnBrk="1"/>
            <a:r>
              <a:rPr kumimoji="0" lang="ja-JP" altLang="en-US" sz="1400">
                <a:latin typeface="Yet R" pitchFamily="18" charset="-127"/>
              </a:rPr>
              <a:t>子宮の清潔、消炎作用、老廃物の除去などで健康に全身が改善されます。</a:t>
            </a:r>
            <a:endParaRPr kumimoji="0" lang="en-US" altLang="ko-KR" sz="1400">
              <a:latin typeface="Yet R" pitchFamily="18" charset="-127"/>
              <a:ea typeface="Yet R" pitchFamily="18" charset="-127"/>
            </a:endParaRPr>
          </a:p>
          <a:p>
            <a:pPr latinLnBrk="1"/>
            <a:r>
              <a:rPr kumimoji="0" lang="ja-JP" altLang="en-US" sz="1400">
                <a:latin typeface="Yet R" pitchFamily="18" charset="-127"/>
              </a:rPr>
              <a:t>生理痛、子宮内膜炎、膀胱炎、</a:t>
            </a:r>
            <a:r>
              <a:rPr kumimoji="0" lang="en-US" altLang="ko-KR" sz="1400">
                <a:latin typeface="Yet R" pitchFamily="18" charset="-127"/>
                <a:ea typeface="Yet R" pitchFamily="18" charset="-127"/>
              </a:rPr>
              <a:t> </a:t>
            </a:r>
            <a:r>
              <a:rPr kumimoji="0" lang="ja-JP" altLang="en-US" sz="1400">
                <a:latin typeface="Yet R" pitchFamily="18" charset="-127"/>
              </a:rPr>
              <a:t>尿失禁、出産後疾患、</a:t>
            </a:r>
            <a:r>
              <a:rPr kumimoji="0" lang="en-US" altLang="ko-KR" sz="1400">
                <a:latin typeface="Yet R" pitchFamily="18" charset="-127"/>
                <a:ea typeface="Yet R" pitchFamily="18" charset="-127"/>
              </a:rPr>
              <a:t> </a:t>
            </a:r>
            <a:r>
              <a:rPr kumimoji="0" lang="ja-JP" altLang="en-US" sz="1400">
                <a:latin typeface="Yet R" pitchFamily="18" charset="-127"/>
              </a:rPr>
              <a:t>膣縮小、不妊病、更年期障害、生理不順などに効果があります。</a:t>
            </a:r>
            <a:endParaRPr kumimoji="0" lang="ko-KR" altLang="en-US" sz="1400">
              <a:latin typeface="HY궁서"/>
              <a:ea typeface="HY궁서"/>
              <a:cs typeface="HY궁서"/>
            </a:endParaRPr>
          </a:p>
        </p:txBody>
      </p:sp>
      <p:pic>
        <p:nvPicPr>
          <p:cNvPr id="21514" name="그림 13" descr="가로로고.jpg"/>
          <p:cNvPicPr>
            <a:picLocks noChangeAspect="1"/>
          </p:cNvPicPr>
          <p:nvPr/>
        </p:nvPicPr>
        <p:blipFill>
          <a:blip r:embed="rId3" cstate="print"/>
          <a:srcRect/>
          <a:stretch>
            <a:fillRect/>
          </a:stretch>
        </p:blipFill>
        <p:spPr bwMode="auto">
          <a:xfrm>
            <a:off x="3429000" y="6072188"/>
            <a:ext cx="2089150" cy="614362"/>
          </a:xfrm>
          <a:prstGeom prst="rect">
            <a:avLst/>
          </a:prstGeom>
          <a:noFill/>
          <a:ln w="9525">
            <a:noFill/>
            <a:miter lim="800000"/>
            <a:headEnd/>
            <a:tailEnd/>
          </a:ln>
        </p:spPr>
      </p:pic>
      <p:pic>
        <p:nvPicPr>
          <p:cNvPr id="16" name="그림 15" descr="황진좌훈제1.png"/>
          <p:cNvPicPr>
            <a:picLocks noChangeAspect="1"/>
          </p:cNvPicPr>
          <p:nvPr/>
        </p:nvPicPr>
        <p:blipFill>
          <a:blip r:embed="rId4" cstate="print"/>
          <a:stretch>
            <a:fillRect/>
          </a:stretch>
        </p:blipFill>
        <p:spPr>
          <a:xfrm>
            <a:off x="6000760" y="5072074"/>
            <a:ext cx="2571768" cy="1630757"/>
          </a:xfrm>
          <a:prstGeom prst="rect">
            <a:avLst/>
          </a:prstGeom>
        </p:spPr>
      </p:pic>
      <p:pic>
        <p:nvPicPr>
          <p:cNvPr id="12" name="그림 11" descr="다이어트-편집.png"/>
          <p:cNvPicPr>
            <a:picLocks noChangeAspect="1"/>
          </p:cNvPicPr>
          <p:nvPr/>
        </p:nvPicPr>
        <p:blipFill>
          <a:blip r:embed="rId5" cstate="print">
            <a:lum bright="10000"/>
          </a:blip>
          <a:stretch>
            <a:fillRect/>
          </a:stretch>
        </p:blipFill>
        <p:spPr>
          <a:xfrm>
            <a:off x="1357291" y="1443190"/>
            <a:ext cx="714379" cy="1057116"/>
          </a:xfrm>
          <a:prstGeom prst="rect">
            <a:avLst/>
          </a:prstGeom>
        </p:spPr>
      </p:pic>
      <p:pic>
        <p:nvPicPr>
          <p:cNvPr id="13" name="그림 12" descr="부인용-편집.png"/>
          <p:cNvPicPr>
            <a:picLocks noChangeAspect="1"/>
          </p:cNvPicPr>
          <p:nvPr/>
        </p:nvPicPr>
        <p:blipFill>
          <a:blip r:embed="rId6" cstate="print"/>
          <a:stretch>
            <a:fillRect/>
          </a:stretch>
        </p:blipFill>
        <p:spPr>
          <a:xfrm>
            <a:off x="1357290" y="2727153"/>
            <a:ext cx="714380" cy="1059037"/>
          </a:xfrm>
          <a:prstGeom prst="rect">
            <a:avLst/>
          </a:prstGeom>
        </p:spPr>
      </p:pic>
      <p:pic>
        <p:nvPicPr>
          <p:cNvPr id="14" name="그림 13" descr="미용용-편집.png"/>
          <p:cNvPicPr>
            <a:picLocks noChangeAspect="1"/>
          </p:cNvPicPr>
          <p:nvPr/>
        </p:nvPicPr>
        <p:blipFill>
          <a:blip r:embed="rId7" cstate="print"/>
          <a:stretch>
            <a:fillRect/>
          </a:stretch>
        </p:blipFill>
        <p:spPr>
          <a:xfrm>
            <a:off x="1377822" y="4000504"/>
            <a:ext cx="673317" cy="1000132"/>
          </a:xfrm>
          <a:prstGeom prst="rect">
            <a:avLst/>
          </a:prstGeom>
        </p:spPr>
      </p:pic>
      <p:pic>
        <p:nvPicPr>
          <p:cNvPr id="15" name="Picture 3" descr="H:\황진인터네셔널\황진로고_한자.jpg"/>
          <p:cNvPicPr>
            <a:picLocks noChangeAspect="1" noChangeArrowheads="1"/>
          </p:cNvPicPr>
          <p:nvPr/>
        </p:nvPicPr>
        <p:blipFill>
          <a:blip r:embed="rId8"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55576" y="332656"/>
            <a:ext cx="4919937" cy="584775"/>
          </a:xfrm>
          <a:prstGeom prst="rect">
            <a:avLst/>
          </a:prstGeom>
        </p:spPr>
        <p:txBody>
          <a:bodyPr wrap="none">
            <a:spAutoFit/>
          </a:bodyPr>
          <a:lstStyle/>
          <a:p>
            <a:pPr latinLnBrk="1"/>
            <a:r>
              <a:rPr kumimoji="0" lang="ja-JP" altLang="en-US" sz="3200" dirty="0" smtClean="0">
                <a:solidFill>
                  <a:srgbClr val="80563C"/>
                </a:solidFill>
                <a:latin typeface="HY태백B"/>
                <a:ea typeface="HY태백B"/>
                <a:cs typeface="HY태백B"/>
              </a:rPr>
              <a:t>漢方座浴剤 </a:t>
            </a:r>
            <a:r>
              <a:rPr kumimoji="0" lang="en-US" altLang="ja-JP" sz="3200" dirty="0" smtClean="0">
                <a:solidFill>
                  <a:srgbClr val="80563C"/>
                </a:solidFill>
                <a:latin typeface="HY태백B"/>
                <a:ea typeface="HY태백B"/>
                <a:cs typeface="HY태백B"/>
              </a:rPr>
              <a:t>TEST REPORT</a:t>
            </a:r>
            <a:endParaRPr kumimoji="0" lang="ko-KR" altLang="en-US" sz="3200" dirty="0">
              <a:solidFill>
                <a:srgbClr val="80563C"/>
              </a:solidFill>
              <a:latin typeface="HY태백B"/>
              <a:ea typeface="HY태백B"/>
              <a:cs typeface="HY태백B"/>
            </a:endParaRPr>
          </a:p>
        </p:txBody>
      </p:sp>
      <p:pic>
        <p:nvPicPr>
          <p:cNvPr id="1028" name="Picture 4" descr="C:\Users\황진3\Documents\네이트온 받은 파일\시험성적서_황진인터내셔널_2012_2.jpg"/>
          <p:cNvPicPr>
            <a:picLocks noChangeAspect="1" noChangeArrowheads="1"/>
          </p:cNvPicPr>
          <p:nvPr/>
        </p:nvPicPr>
        <p:blipFill>
          <a:blip r:embed="rId3" cstate="print"/>
          <a:srcRect/>
          <a:stretch>
            <a:fillRect/>
          </a:stretch>
        </p:blipFill>
        <p:spPr bwMode="auto">
          <a:xfrm>
            <a:off x="611560" y="1358565"/>
            <a:ext cx="3888432" cy="5337063"/>
          </a:xfrm>
          <a:prstGeom prst="rect">
            <a:avLst/>
          </a:prstGeom>
          <a:noFill/>
          <a:ln w="12700">
            <a:solidFill>
              <a:schemeClr val="tx1"/>
            </a:solidFill>
          </a:ln>
          <a:effectLst>
            <a:outerShdw blurRad="50800" dist="38100" dir="18900000" algn="bl" rotWithShape="0">
              <a:prstClr val="black">
                <a:alpha val="40000"/>
              </a:prstClr>
            </a:outerShdw>
          </a:effectLst>
        </p:spPr>
      </p:pic>
      <p:pic>
        <p:nvPicPr>
          <p:cNvPr id="1029" name="Picture 5" descr="C:\Users\황진3\Documents\네이트온 받은 파일\시험성적서_황진인터내셔널_2012_3.jpg"/>
          <p:cNvPicPr>
            <a:picLocks noChangeAspect="1" noChangeArrowheads="1"/>
          </p:cNvPicPr>
          <p:nvPr/>
        </p:nvPicPr>
        <p:blipFill>
          <a:blip r:embed="rId4" cstate="print"/>
          <a:srcRect/>
          <a:stretch>
            <a:fillRect/>
          </a:stretch>
        </p:blipFill>
        <p:spPr bwMode="auto">
          <a:xfrm>
            <a:off x="4736626" y="1340768"/>
            <a:ext cx="3803456" cy="5328592"/>
          </a:xfrm>
          <a:prstGeom prst="rect">
            <a:avLst/>
          </a:prstGeom>
          <a:noFill/>
          <a:ln>
            <a:solidFill>
              <a:schemeClr val="tx1"/>
            </a:solidFill>
          </a:ln>
          <a:effectLst>
            <a:outerShdw blurRad="50800" dist="38100" dir="18900000" algn="bl" rotWithShape="0">
              <a:prstClr val="black">
                <a:alpha val="40000"/>
              </a:prstClr>
            </a:outerShdw>
          </a:effectLst>
        </p:spPr>
      </p:pic>
      <p:sp>
        <p:nvSpPr>
          <p:cNvPr id="13" name="TextBox 12"/>
          <p:cNvSpPr txBox="1"/>
          <p:nvPr/>
        </p:nvSpPr>
        <p:spPr>
          <a:xfrm>
            <a:off x="2699792" y="980728"/>
            <a:ext cx="936104" cy="369332"/>
          </a:xfrm>
          <a:prstGeom prst="rect">
            <a:avLst/>
          </a:prstGeom>
          <a:noFill/>
        </p:spPr>
        <p:txBody>
          <a:bodyPr wrap="square" rtlCol="0">
            <a:spAutoFit/>
          </a:bodyPr>
          <a:lstStyle/>
          <a:p>
            <a:r>
              <a:rPr lang="ko-KR" altLang="en-US" dirty="0" err="1" smtClean="0"/>
              <a:t>不検出</a:t>
            </a:r>
            <a:endParaRPr lang="ko-KR" altLang="en-US" dirty="0"/>
          </a:p>
        </p:txBody>
      </p:sp>
      <p:sp>
        <p:nvSpPr>
          <p:cNvPr id="14" name="TextBox 13"/>
          <p:cNvSpPr txBox="1"/>
          <p:nvPr/>
        </p:nvSpPr>
        <p:spPr>
          <a:xfrm>
            <a:off x="1979712" y="980728"/>
            <a:ext cx="1296144" cy="369332"/>
          </a:xfrm>
          <a:prstGeom prst="rect">
            <a:avLst/>
          </a:prstGeom>
          <a:noFill/>
        </p:spPr>
        <p:txBody>
          <a:bodyPr wrap="square" rtlCol="0">
            <a:spAutoFit/>
          </a:bodyPr>
          <a:lstStyle/>
          <a:p>
            <a:r>
              <a:rPr lang="ko-KR" altLang="en-US" dirty="0" err="1" smtClean="0"/>
              <a:t>重金属</a:t>
            </a:r>
            <a:endParaRPr lang="ko-KR" altLang="en-US" dirty="0"/>
          </a:p>
        </p:txBody>
      </p:sp>
      <p:sp>
        <p:nvSpPr>
          <p:cNvPr id="15" name="TextBox 14"/>
          <p:cNvSpPr txBox="1"/>
          <p:nvPr/>
        </p:nvSpPr>
        <p:spPr>
          <a:xfrm>
            <a:off x="3563888" y="980728"/>
            <a:ext cx="1872208" cy="369332"/>
          </a:xfrm>
          <a:prstGeom prst="rect">
            <a:avLst/>
          </a:prstGeom>
          <a:noFill/>
        </p:spPr>
        <p:txBody>
          <a:bodyPr wrap="square" rtlCol="0">
            <a:spAutoFit/>
          </a:bodyPr>
          <a:lstStyle/>
          <a:p>
            <a:r>
              <a:rPr lang="en-US" altLang="ko-KR" dirty="0" smtClean="0"/>
              <a:t>(</a:t>
            </a:r>
            <a:r>
              <a:rPr lang="ko-KR" altLang="en-US" dirty="0" smtClean="0"/>
              <a:t>安全性</a:t>
            </a:r>
            <a:r>
              <a:rPr lang="en-US" altLang="ko-KR" dirty="0" smtClean="0"/>
              <a:t>)</a:t>
            </a:r>
            <a:endParaRPr lang="ko-KR" altLang="en-US" dirty="0"/>
          </a:p>
        </p:txBody>
      </p:sp>
      <p:pic>
        <p:nvPicPr>
          <p:cNvPr id="8" name="Picture 3" descr="H:\황진인터네셔널\황진로고_한자.jpg"/>
          <p:cNvPicPr>
            <a:picLocks noChangeAspect="1" noChangeArrowheads="1"/>
          </p:cNvPicPr>
          <p:nvPr/>
        </p:nvPicPr>
        <p:blipFill>
          <a:blip r:embed="rId5" cstate="print">
            <a:lum bright="40000" contrast="-40000"/>
          </a:blip>
          <a:srcRect/>
          <a:stretch>
            <a:fillRect/>
          </a:stretch>
        </p:blipFill>
        <p:spPr bwMode="auto">
          <a:xfrm>
            <a:off x="7623783" y="202157"/>
            <a:ext cx="1071562" cy="644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H:\황진인터네셔널\황진로고_한자.jpg"/>
          <p:cNvPicPr>
            <a:picLocks noChangeAspect="1" noChangeArrowheads="1"/>
          </p:cNvPicPr>
          <p:nvPr/>
        </p:nvPicPr>
        <p:blipFill>
          <a:blip r:embed="rId2" cstate="print">
            <a:lum bright="40000" contrast="-40000"/>
          </a:blip>
          <a:srcRect/>
          <a:stretch>
            <a:fillRect/>
          </a:stretch>
        </p:blipFill>
        <p:spPr bwMode="auto">
          <a:xfrm>
            <a:off x="7786688" y="285750"/>
            <a:ext cx="1071562" cy="644525"/>
          </a:xfrm>
          <a:prstGeom prst="rect">
            <a:avLst/>
          </a:prstGeom>
          <a:noFill/>
          <a:ln w="9525">
            <a:noFill/>
            <a:miter lim="800000"/>
            <a:headEnd/>
            <a:tailEnd/>
          </a:ln>
        </p:spPr>
      </p:pic>
      <p:sp>
        <p:nvSpPr>
          <p:cNvPr id="22530" name="TextBox 1"/>
          <p:cNvSpPr txBox="1">
            <a:spLocks noChangeArrowheads="1"/>
          </p:cNvSpPr>
          <p:nvPr/>
        </p:nvSpPr>
        <p:spPr bwMode="auto">
          <a:xfrm>
            <a:off x="2411413" y="981075"/>
            <a:ext cx="6264275" cy="5622925"/>
          </a:xfrm>
          <a:prstGeom prst="rect">
            <a:avLst/>
          </a:prstGeom>
          <a:noFill/>
          <a:ln w="9525">
            <a:noFill/>
            <a:miter lim="800000"/>
            <a:headEnd/>
            <a:tailEnd/>
          </a:ln>
        </p:spPr>
        <p:txBody>
          <a:bodyPr>
            <a:spAutoFit/>
          </a:bodyPr>
          <a:lstStyle/>
          <a:p>
            <a:pPr latinLnBrk="1"/>
            <a:r>
              <a:rPr kumimoji="0" lang="ja-JP" altLang="en-US" sz="1400" b="1">
                <a:solidFill>
                  <a:srgbClr val="723E17"/>
                </a:solidFill>
                <a:latin typeface="New Gulim" pitchFamily="18" charset="-127"/>
              </a:rPr>
              <a:t>１．強抗菌力で婦人病を治療する。</a:t>
            </a:r>
            <a:r>
              <a:rPr kumimoji="0" lang="en-US" altLang="ko-KR" sz="1400" b="1">
                <a:solidFill>
                  <a:srgbClr val="723E17"/>
                </a:solidFill>
                <a:latin typeface="New Gulim" pitchFamily="18" charset="-127"/>
                <a:ea typeface="New Gulim" pitchFamily="18" charset="-127"/>
              </a:rPr>
              <a:t> </a:t>
            </a:r>
            <a:endParaRPr kumimoji="0" lang="en-US" altLang="ja-JP" sz="1400" b="1">
              <a:solidFill>
                <a:srgbClr val="723E17"/>
              </a:solidFill>
              <a:latin typeface="New Gulim" pitchFamily="18" charset="-127"/>
              <a:ea typeface="New Gulim" pitchFamily="18" charset="-127"/>
            </a:endParaRPr>
          </a:p>
          <a:p>
            <a:pPr latinLnBrk="1"/>
            <a:endParaRPr kumimoji="0" lang="en-US" altLang="ko-KR" sz="1400" b="1">
              <a:solidFill>
                <a:srgbClr val="723E17"/>
              </a:solidFill>
              <a:latin typeface="New Gulim" pitchFamily="18" charset="-127"/>
              <a:ea typeface="New Gulim" pitchFamily="18" charset="-127"/>
            </a:endParaRPr>
          </a:p>
          <a:p>
            <a:pPr latinLnBrk="1"/>
            <a:r>
              <a:rPr kumimoji="0" lang="ko-KR" altLang="en-US" sz="1400">
                <a:latin typeface="New Gulim" pitchFamily="18" charset="-127"/>
                <a:ea typeface="New Gulim" pitchFamily="18" charset="-127"/>
              </a:rPr>
              <a:t> </a:t>
            </a:r>
            <a:r>
              <a:rPr kumimoji="0" lang="ja-JP" altLang="en-US" sz="1400">
                <a:latin typeface="New Gulim" pitchFamily="18" charset="-127"/>
              </a:rPr>
              <a:t>黄土座浴を通して皮下深層まで温度を上げ微細血管拡張と血液循環を促進させ、老廃物を排出してにおいを除去して細菌による女性の疾患、冷え性、子宮と卵巣に起きる婦人病を予防します。また円滑な血液循環を通して生理痛、腰痛、産後痛などの緩和にも良いです。</a:t>
            </a:r>
            <a:endParaRPr kumimoji="0" lang="en-US" altLang="ko-KR" sz="1400">
              <a:solidFill>
                <a:srgbClr val="000000"/>
              </a:solidFill>
              <a:latin typeface="New Gulim" pitchFamily="18" charset="-127"/>
              <a:ea typeface="New Gulim" pitchFamily="18" charset="-127"/>
            </a:endParaRPr>
          </a:p>
          <a:p>
            <a:pPr latinLnBrk="1"/>
            <a:endParaRPr kumimoji="0" lang="en-US" altLang="ko-KR" sz="1400">
              <a:latin typeface="New Gulim" pitchFamily="18" charset="-127"/>
              <a:ea typeface="New Gulim" pitchFamily="18" charset="-127"/>
            </a:endParaRPr>
          </a:p>
          <a:p>
            <a:pPr latinLnBrk="1"/>
            <a:r>
              <a:rPr kumimoji="0" lang="ja-JP" altLang="en-US" sz="1400" b="1">
                <a:solidFill>
                  <a:srgbClr val="723E17"/>
                </a:solidFill>
                <a:latin typeface="New Gulim" pitchFamily="18" charset="-127"/>
              </a:rPr>
              <a:t>２．痔を始め肛門疾患に効果的です。</a:t>
            </a:r>
          </a:p>
          <a:p>
            <a:pPr latinLnBrk="1"/>
            <a:endParaRPr kumimoji="0" lang="en-US" altLang="ko-KR" sz="1400" b="1">
              <a:solidFill>
                <a:srgbClr val="723E17"/>
              </a:solidFill>
              <a:latin typeface="New Gulim" pitchFamily="18" charset="-127"/>
              <a:ea typeface="New Gulim" pitchFamily="18" charset="-127"/>
            </a:endParaRPr>
          </a:p>
          <a:p>
            <a:pPr latinLnBrk="1"/>
            <a:r>
              <a:rPr kumimoji="0" lang="ko-KR" altLang="en-US" sz="1400">
                <a:latin typeface="New Gulim" pitchFamily="18" charset="-127"/>
                <a:ea typeface="New Gulim" pitchFamily="18" charset="-127"/>
              </a:rPr>
              <a:t> </a:t>
            </a:r>
            <a:r>
              <a:rPr kumimoji="0" lang="ja-JP" altLang="en-US" sz="1400">
                <a:latin typeface="New Gulim" pitchFamily="18" charset="-127"/>
              </a:rPr>
              <a:t>便秘などが原因で現れる痔、肛門関連の疾患に対しても黄土座浴をすると肛門深く発汗させ痔などの肛門疾患の改善及び予防に役に立ちます。女性だけではなく肛門疾患で苦しんでいる男性にも役に立ちます。</a:t>
            </a:r>
            <a:endParaRPr kumimoji="0" lang="en-US" altLang="ko-KR" sz="1400">
              <a:latin typeface="New Gulim" pitchFamily="18" charset="-127"/>
            </a:endParaRPr>
          </a:p>
          <a:p>
            <a:pPr latinLnBrk="1"/>
            <a:endParaRPr kumimoji="0" lang="en-US" altLang="ko-KR" sz="1400">
              <a:latin typeface="New Gulim" pitchFamily="18" charset="-127"/>
              <a:ea typeface="New Gulim" pitchFamily="18" charset="-127"/>
            </a:endParaRPr>
          </a:p>
          <a:p>
            <a:pPr latinLnBrk="1"/>
            <a:r>
              <a:rPr kumimoji="0" lang="ja-JP" altLang="en-US" sz="1400" b="1">
                <a:solidFill>
                  <a:srgbClr val="723E17"/>
                </a:solidFill>
                <a:latin typeface="New Gulim" pitchFamily="18" charset="-127"/>
              </a:rPr>
              <a:t>３．皮膚美人になれる。</a:t>
            </a:r>
          </a:p>
          <a:p>
            <a:pPr latinLnBrk="1"/>
            <a:endParaRPr kumimoji="0" lang="en-US" altLang="ko-KR" sz="1400" b="1">
              <a:solidFill>
                <a:srgbClr val="723E17"/>
              </a:solidFill>
              <a:latin typeface="New Gulim" pitchFamily="18" charset="-127"/>
              <a:ea typeface="New Gulim" pitchFamily="18" charset="-127"/>
            </a:endParaRPr>
          </a:p>
          <a:p>
            <a:pPr latinLnBrk="1"/>
            <a:r>
              <a:rPr kumimoji="0" lang="ko-KR" altLang="en-US" sz="1400">
                <a:latin typeface="New Gulim" pitchFamily="18" charset="-127"/>
                <a:ea typeface="New Gulim" pitchFamily="18" charset="-127"/>
              </a:rPr>
              <a:t> </a:t>
            </a:r>
            <a:r>
              <a:rPr kumimoji="0" lang="ja-JP" altLang="en-US" sz="1400">
                <a:latin typeface="New Gulim" pitchFamily="18" charset="-127"/>
              </a:rPr>
              <a:t>女性の皮膚は五臓六腑だけではなく子宮や卵巣という女性器官とも密接な関係があります。子宮と卵巣の状態がよくないと顔にニキビや蕁麻疹など皮膚トラブルが起きます。黄土座浴を受け微細血管まで血液循環を促進させ皮膚に栄養素供給を円滑させてしみ、そばかす、粗い肌を緩和させて皮膚老化を遅延させます。</a:t>
            </a:r>
            <a:r>
              <a:rPr kumimoji="0" lang="en-US" altLang="ko-KR" sz="1400">
                <a:latin typeface="New Gulim" pitchFamily="18" charset="-127"/>
                <a:ea typeface="New Gulim" pitchFamily="18" charset="-127"/>
              </a:rPr>
              <a:t> </a:t>
            </a:r>
            <a:r>
              <a:rPr kumimoji="0" lang="en-US" altLang="ko-KR" sz="1400">
                <a:solidFill>
                  <a:srgbClr val="000000"/>
                </a:solidFill>
                <a:latin typeface="New Gulim" pitchFamily="18" charset="-127"/>
                <a:ea typeface="New Gulim" pitchFamily="18" charset="-127"/>
              </a:rPr>
              <a:t> </a:t>
            </a:r>
          </a:p>
          <a:p>
            <a:pPr latinLnBrk="1"/>
            <a:endParaRPr kumimoji="0" lang="en-US" altLang="ko-KR" sz="1400">
              <a:latin typeface="New Gulim" pitchFamily="18" charset="-127"/>
              <a:ea typeface="New Gulim" pitchFamily="18" charset="-127"/>
            </a:endParaRPr>
          </a:p>
          <a:p>
            <a:pPr latinLnBrk="1"/>
            <a:r>
              <a:rPr kumimoji="0" lang="ja-JP" altLang="en-US" sz="1400" b="1">
                <a:solidFill>
                  <a:srgbClr val="723E17"/>
                </a:solidFill>
                <a:latin typeface="New Gulim" pitchFamily="18" charset="-127"/>
              </a:rPr>
              <a:t>４．下腹部肥満を解決する。</a:t>
            </a:r>
          </a:p>
          <a:p>
            <a:pPr latinLnBrk="1"/>
            <a:endParaRPr kumimoji="0" lang="en-US" altLang="ko-KR" sz="1400" b="1">
              <a:solidFill>
                <a:srgbClr val="723E17"/>
              </a:solidFill>
              <a:latin typeface="New Gulim" pitchFamily="18" charset="-127"/>
              <a:ea typeface="New Gulim" pitchFamily="18" charset="-127"/>
            </a:endParaRPr>
          </a:p>
          <a:p>
            <a:pPr latinLnBrk="1"/>
            <a:r>
              <a:rPr kumimoji="0" lang="ko-KR" altLang="en-US" sz="1400">
                <a:latin typeface="New Gulim" pitchFamily="18" charset="-127"/>
                <a:ea typeface="New Gulim" pitchFamily="18" charset="-127"/>
              </a:rPr>
              <a:t> </a:t>
            </a:r>
            <a:r>
              <a:rPr kumimoji="0" lang="ja-JP" altLang="en-US" sz="1400">
                <a:latin typeface="New Gulim" pitchFamily="18" charset="-127"/>
              </a:rPr>
              <a:t>多くの中年女性の悩みである下腹部肥満は腹膜内に老廃物や脂肪が溜めてお腹が出てこういう場合にも黄土座浴を受けて下腹部の血液循環と代謝機能を高めて内臓機能を活性化させて宿便及び下痢、便秘に効果があります。</a:t>
            </a:r>
            <a:endParaRPr kumimoji="0" lang="en-US" altLang="ko-KR" sz="1400">
              <a:solidFill>
                <a:srgbClr val="000000"/>
              </a:solidFill>
              <a:latin typeface="New Gulim" pitchFamily="18" charset="-127"/>
              <a:ea typeface="New Gulim" pitchFamily="18" charset="-127"/>
            </a:endParaRPr>
          </a:p>
          <a:p>
            <a:pPr latinLnBrk="1"/>
            <a:endParaRPr kumimoji="0" lang="en-US" altLang="ko-KR" sz="1400">
              <a:latin typeface="New Gulim" pitchFamily="18" charset="-127"/>
              <a:ea typeface="New Gulim" pitchFamily="18" charset="-127"/>
            </a:endParaRPr>
          </a:p>
        </p:txBody>
      </p:sp>
      <p:sp>
        <p:nvSpPr>
          <p:cNvPr id="22531" name="TextBox 2"/>
          <p:cNvSpPr txBox="1">
            <a:spLocks noChangeArrowheads="1"/>
          </p:cNvSpPr>
          <p:nvPr/>
        </p:nvSpPr>
        <p:spPr bwMode="auto">
          <a:xfrm>
            <a:off x="250825" y="260350"/>
            <a:ext cx="5143500" cy="579438"/>
          </a:xfrm>
          <a:prstGeom prst="rect">
            <a:avLst/>
          </a:prstGeom>
          <a:noFill/>
          <a:ln w="9525">
            <a:noFill/>
            <a:miter lim="800000"/>
            <a:headEnd/>
            <a:tailEnd/>
          </a:ln>
        </p:spPr>
        <p:txBody>
          <a:bodyPr>
            <a:spAutoFit/>
          </a:bodyPr>
          <a:lstStyle/>
          <a:p>
            <a:pPr latinLnBrk="1"/>
            <a:r>
              <a:rPr kumimoji="0" lang="ja-JP" altLang="en-US" sz="3200">
                <a:solidFill>
                  <a:srgbClr val="80563C"/>
                </a:solidFill>
                <a:latin typeface="HY태백B"/>
                <a:ea typeface="HY태백B"/>
                <a:cs typeface="HY태백B"/>
              </a:rPr>
              <a:t>黄土座浴器の７種類長所</a:t>
            </a:r>
            <a:endParaRPr kumimoji="0" lang="ko-KR" altLang="en-US" sz="3200">
              <a:solidFill>
                <a:srgbClr val="80563C"/>
              </a:solidFill>
              <a:latin typeface="HY태백B"/>
              <a:ea typeface="HY태백B"/>
              <a:cs typeface="HY태백B"/>
            </a:endParaRPr>
          </a:p>
        </p:txBody>
      </p:sp>
      <p:pic>
        <p:nvPicPr>
          <p:cNvPr id="6" name="그림 5" descr="P1010955.JPG"/>
          <p:cNvPicPr>
            <a:picLocks noChangeAspect="1"/>
          </p:cNvPicPr>
          <p:nvPr/>
        </p:nvPicPr>
        <p:blipFill>
          <a:blip r:embed="rId3" cstate="print">
            <a:lum bright="20000"/>
          </a:blip>
          <a:stretch>
            <a:fillRect/>
          </a:stretch>
        </p:blipFill>
        <p:spPr>
          <a:xfrm>
            <a:off x="357158" y="1071546"/>
            <a:ext cx="1857388" cy="33049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연꽃 당초 무늬">
  <a:themeElements>
    <a:clrScheme name="연꽃 당초 무늬">
      <a:dk1>
        <a:sysClr val="windowText" lastClr="000000"/>
      </a:dk1>
      <a:lt1>
        <a:sysClr val="window" lastClr="FFFFFF"/>
      </a:lt1>
      <a:dk2>
        <a:srgbClr val="466571"/>
      </a:dk2>
      <a:lt2>
        <a:srgbClr val="EFEFE7"/>
      </a:lt2>
      <a:accent1>
        <a:srgbClr val="D87D3A"/>
      </a:accent1>
      <a:accent2>
        <a:srgbClr val="7F8792"/>
      </a:accent2>
      <a:accent3>
        <a:srgbClr val="B5AD67"/>
      </a:accent3>
      <a:accent4>
        <a:srgbClr val="61A9B8"/>
      </a:accent4>
      <a:accent5>
        <a:srgbClr val="AB7350"/>
      </a:accent5>
      <a:accent6>
        <a:srgbClr val="889C6F"/>
      </a:accent6>
      <a:hlink>
        <a:srgbClr val="F76B04"/>
      </a:hlink>
      <a:folHlink>
        <a:srgbClr val="A3A395"/>
      </a:folHlink>
    </a:clrScheme>
    <a:fontScheme name="연꽃 당초 무늬">
      <a:majorFont>
        <a:latin typeface="Cambria"/>
        <a:ea typeface=""/>
        <a:cs typeface=""/>
        <a:font script="Grek" typeface="Arial"/>
        <a:font script="Cyrl" typeface="Arial"/>
        <a:font script="Jpan" typeface="HGP明朝E"/>
        <a:font script="Hang" typeface="HY견명조"/>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Grek" typeface="Arial"/>
        <a:font script="Cyrl" typeface="Arial"/>
        <a:font script="Jpan" typeface="HGP明朝E"/>
        <a:font script="Hang" typeface="HY견명조"/>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연꽃 당초 무늬">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80000"/>
                <a:shade val="100000"/>
                <a:hueMod val="100000"/>
                <a:satMod val="100000"/>
              </a:schemeClr>
            </a:gs>
          </a:gsLst>
          <a:lin ang="2700000" scaled="1"/>
        </a:gradFill>
        <a:gradFill rotWithShape="1">
          <a:gsLst>
            <a:gs pos="0">
              <a:schemeClr val="phClr">
                <a:tint val="100000"/>
                <a:shade val="100000"/>
                <a:hueMod val="100000"/>
                <a:satMod val="100000"/>
              </a:schemeClr>
            </a:gs>
            <a:gs pos="100000">
              <a:schemeClr val="phClr">
                <a:tint val="100000"/>
                <a:shade val="70000"/>
                <a:hueMod val="100000"/>
                <a:satMod val="100000"/>
              </a:schemeClr>
            </a:gs>
          </a:gsLst>
          <a:lin ang="2700000" scaled="1"/>
        </a:gradFill>
      </a:fillStyleLst>
      <a:lnStyleLst>
        <a:ln w="9525"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innerShdw blurRad="254000">
              <a:schemeClr val="phClr">
                <a:tint val="100000"/>
                <a:shade val="90000"/>
                <a:hueMod val="100000"/>
                <a:satMod val="100000"/>
              </a:schemeClr>
            </a:innerShdw>
          </a:effectLst>
        </a:effectStyle>
        <a:effectStyle>
          <a:effectLst>
            <a:outerShdw blurRad="114300" dist="25400" dir="3000000" sx="105000" sy="105000" algn="tl">
              <a:srgbClr val="000000">
                <a:alpha val="60392"/>
              </a:srgbClr>
            </a:outerShdw>
          </a:effectLst>
          <a:scene3d>
            <a:camera prst="orthographicFront" fov="0">
              <a:rot lat="0" lon="0" rev="0"/>
            </a:camera>
            <a:lightRig rig="twoPt" dir="l">
              <a:rot lat="0" lon="0" rev="5400000"/>
            </a:lightRig>
          </a:scene3d>
          <a:sp3d contourW="25400" prstMaterial="matte">
            <a:bevelT w="127000" h="12700"/>
            <a:contourClr>
              <a:schemeClr val="phClr">
                <a:tint val="50000"/>
                <a:shade val="100000"/>
                <a:hueMod val="100000"/>
                <a:satMod val="100000"/>
              </a:schemeClr>
            </a:contourClr>
          </a:sp3d>
        </a:effectStyle>
        <a:effectStyle>
          <a:effectLst>
            <a:outerShdw blurRad="127000" dist="25400" dir="3120000" sx="105000" sy="105000" algn="tl">
              <a:srgbClr val="000000">
                <a:alpha val="60392"/>
              </a:srgbClr>
            </a:outerShdw>
          </a:effectLst>
          <a:scene3d>
            <a:camera prst="orthographicFront" fov="0">
              <a:rot lat="0" lon="0" rev="0"/>
            </a:camera>
            <a:lightRig rig="twoPt" dir="t">
              <a:rot lat="0" lon="0" rev="5400000"/>
            </a:lightRig>
          </a:scene3d>
          <a:sp3d contourW="25400" prstMaterial="powder">
            <a:bevelT w="88900" h="38100"/>
            <a:contourClr>
              <a:schemeClr val="phClr">
                <a:tint val="5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80000"/>
                <a:shade val="100000"/>
                <a:hueMod val="100000"/>
                <a:satMod val="100000"/>
              </a:schemeClr>
            </a:gs>
            <a:gs pos="100000">
              <a:schemeClr val="phClr">
                <a:tint val="100000"/>
                <a:shade val="75000"/>
                <a:hueMod val="100000"/>
                <a:satMod val="100000"/>
              </a:schemeClr>
            </a:gs>
          </a:gsLst>
          <a:path path="circle">
            <a:fillToRect t="45000" r="100000" b="45000"/>
          </a:path>
        </a:gradFill>
        <a:blipFill>
          <a:blip xmlns:r="http://schemas.openxmlformats.org/officeDocument/2006/relationships" r:embed="rId1">
            <a:duotone>
              <a:srgbClr val="000000">
                <a:alpha val="27450"/>
              </a:srgbClr>
              <a:schemeClr val="phClr">
                <a:tint val="75000"/>
                <a:shade val="100000"/>
                <a:hueMod val="100000"/>
                <a:satMod val="100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Scrollwork</Template>
  <TotalTime>2343</TotalTime>
  <Words>4127</Words>
  <Application>Microsoft Office PowerPoint</Application>
  <PresentationFormat>화면 슬라이드 쇼(4:3)</PresentationFormat>
  <Paragraphs>333</Paragraphs>
  <Slides>18</Slides>
  <Notes>2</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연꽃 당초 무늬</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beta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my</dc:creator>
  <cp:lastModifiedBy>Registered User</cp:lastModifiedBy>
  <cp:revision>191</cp:revision>
  <cp:lastPrinted>2015-07-13T01:41:56Z</cp:lastPrinted>
  <dcterms:created xsi:type="dcterms:W3CDTF">2007-07-04T03:45:06Z</dcterms:created>
  <dcterms:modified xsi:type="dcterms:W3CDTF">2017-07-13T08:41:31Z</dcterms:modified>
</cp:coreProperties>
</file>